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9" roundtripDataSignature="AMtx7mjh1WhGQmqDGQBZjSB2PMahLmYTEQ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06169BC-77D8-E832-193E-6BEDB5531FC0}" name="Oever, R.M. van 't (VERLOS)" initials="ORv'(" userId="S::R.M.van_t_Oever@lumc.nl::cff03d5a-71ca-4596-af38-0a73454b92a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ael Lukens" initials="" lastIdx="7" clrIdx="0"/>
  <p:cmAuthor id="1" name="Postms" initials="" lastIdx="7" clrIdx="1"/>
  <p:cmAuthor id="2" name="Christian Hulzebos" initials="" lastIdx="2" clrIdx="2"/>
  <p:cmAuthor id="3" name="Joke Koelewijn" initials="" lastIdx="1" clrIdx="3"/>
  <p:cmAuthor id="4" name="Anonymous" initials="" lastIdx="2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ED8201"/>
    <a:srgbClr val="E9C617"/>
    <a:srgbClr val="8BAD4D"/>
    <a:srgbClr val="EAD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5" Type="http://schemas.microsoft.com/office/2018/10/relationships/authors" Target="authors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customschemas.google.com/relationships/presentationmetadata" Target="meta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N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nl-NL"/>
              <a:t>Met en zonder aantallen ersie maken</a:t>
            </a:r>
            <a:endParaRPr/>
          </a:p>
        </p:txBody>
      </p:sp>
      <p:sp>
        <p:nvSpPr>
          <p:cNvPr id="99" name="Google Shape;99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nl-N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33" name="Google Shape;133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nl-N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9" name="Google Shape;199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00" name="Google Shape;200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nl-N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755651" y="1"/>
            <a:ext cx="8699500" cy="85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body" idx="1"/>
          </p:nvPr>
        </p:nvSpPr>
        <p:spPr>
          <a:xfrm>
            <a:off x="755651" y="1144588"/>
            <a:ext cx="11055349" cy="5113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sz="1800"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sz="18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dt" idx="10"/>
          </p:nvPr>
        </p:nvSpPr>
        <p:spPr>
          <a:xfrm>
            <a:off x="8466667" y="6553200"/>
            <a:ext cx="3344333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ldNum" idx="12"/>
          </p:nvPr>
        </p:nvSpPr>
        <p:spPr>
          <a:xfrm>
            <a:off x="755652" y="6553200"/>
            <a:ext cx="723193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ftr" idx="11"/>
          </p:nvPr>
        </p:nvSpPr>
        <p:spPr>
          <a:xfrm>
            <a:off x="1739901" y="6553200"/>
            <a:ext cx="6278033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vigatieslide - Hoofdstuk 2 - Bronvermelding">
  <p:cSld name="Navigatieslide - Hoofdstuk 2 - Bronvermelding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>
            <a:off x="835359" y="1794416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A3559"/>
              </a:buClr>
              <a:buSzPts val="28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4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0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title"/>
          </p:nvPr>
        </p:nvSpPr>
        <p:spPr>
          <a:xfrm>
            <a:off x="838200" y="261395"/>
            <a:ext cx="10515600" cy="1254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78" name="Google Shape;78;p14"/>
          <p:cNvGrpSpPr/>
          <p:nvPr/>
        </p:nvGrpSpPr>
        <p:grpSpPr>
          <a:xfrm>
            <a:off x="11796000" y="282101"/>
            <a:ext cx="401873" cy="1317832"/>
            <a:chOff x="11796000" y="207313"/>
            <a:chExt cx="401873" cy="1317832"/>
          </a:xfrm>
        </p:grpSpPr>
        <p:sp>
          <p:nvSpPr>
            <p:cNvPr id="79" name="Google Shape;79;p14"/>
            <p:cNvSpPr/>
            <p:nvPr/>
          </p:nvSpPr>
          <p:spPr>
            <a:xfrm>
              <a:off x="11801873" y="668229"/>
              <a:ext cx="396000" cy="39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" name="Google Shape;80;p14"/>
            <p:cNvSpPr/>
            <p:nvPr/>
          </p:nvSpPr>
          <p:spPr>
            <a:xfrm>
              <a:off x="11801872" y="1129145"/>
              <a:ext cx="396000" cy="396000"/>
            </a:xfrm>
            <a:prstGeom prst="rect">
              <a:avLst/>
            </a:prstGeom>
            <a:solidFill>
              <a:srgbClr val="A8C2E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" name="Google Shape;81;p14"/>
            <p:cNvSpPr/>
            <p:nvPr/>
          </p:nvSpPr>
          <p:spPr>
            <a:xfrm>
              <a:off x="11796000" y="207313"/>
              <a:ext cx="396000" cy="396000"/>
            </a:xfrm>
            <a:prstGeom prst="rect">
              <a:avLst/>
            </a:prstGeom>
            <a:solidFill>
              <a:srgbClr val="A8C2E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D2E0F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82" name="Google Shape;82;p14"/>
          <p:cNvCxnSpPr/>
          <p:nvPr/>
        </p:nvCxnSpPr>
        <p:spPr>
          <a:xfrm>
            <a:off x="8388626" y="6539206"/>
            <a:ext cx="3803374" cy="0"/>
          </a:xfrm>
          <a:prstGeom prst="straightConnector1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3" name="Google Shape;83;p14"/>
          <p:cNvSpPr txBox="1">
            <a:spLocks noGrp="1"/>
          </p:cNvSpPr>
          <p:nvPr>
            <p:ph type="body" idx="2"/>
          </p:nvPr>
        </p:nvSpPr>
        <p:spPr>
          <a:xfrm>
            <a:off x="8388626" y="6536996"/>
            <a:ext cx="3782794" cy="321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2E0F2"/>
              </a:buClr>
              <a:buSzPts val="1200"/>
              <a:buNone/>
              <a:defRPr sz="1200" b="0" i="0">
                <a:solidFill>
                  <a:srgbClr val="D2E0F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400"/>
              <a:buChar char="▪"/>
              <a:defRPr b="0" i="0"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000"/>
              <a:buChar char="▪"/>
              <a:defRPr b="0" i="0"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b="0" i="0"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b="0" i="0"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vigatieslide - Hoofdstuk 3 - Bronvermelding">
  <p:cSld name="Navigatieslide - Hoofdstuk 3 - Bronvermelding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"/>
          <p:cNvSpPr txBox="1">
            <a:spLocks noGrp="1"/>
          </p:cNvSpPr>
          <p:nvPr>
            <p:ph type="body" idx="1"/>
          </p:nvPr>
        </p:nvSpPr>
        <p:spPr>
          <a:xfrm>
            <a:off x="835359" y="1794416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A3559"/>
              </a:buClr>
              <a:buSzPts val="28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4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0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15"/>
          <p:cNvSpPr txBox="1">
            <a:spLocks noGrp="1"/>
          </p:cNvSpPr>
          <p:nvPr>
            <p:ph type="title"/>
          </p:nvPr>
        </p:nvSpPr>
        <p:spPr>
          <a:xfrm>
            <a:off x="838200" y="261395"/>
            <a:ext cx="10515600" cy="1254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87" name="Google Shape;87;p15"/>
          <p:cNvGrpSpPr/>
          <p:nvPr/>
        </p:nvGrpSpPr>
        <p:grpSpPr>
          <a:xfrm>
            <a:off x="11796000" y="282101"/>
            <a:ext cx="401873" cy="1317832"/>
            <a:chOff x="11796000" y="207313"/>
            <a:chExt cx="401873" cy="1317832"/>
          </a:xfrm>
        </p:grpSpPr>
        <p:sp>
          <p:nvSpPr>
            <p:cNvPr id="88" name="Google Shape;88;p15"/>
            <p:cNvSpPr/>
            <p:nvPr/>
          </p:nvSpPr>
          <p:spPr>
            <a:xfrm>
              <a:off x="11801873" y="668229"/>
              <a:ext cx="396000" cy="396000"/>
            </a:xfrm>
            <a:prstGeom prst="rect">
              <a:avLst/>
            </a:prstGeom>
            <a:solidFill>
              <a:srgbClr val="A8C2E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Google Shape;89;p15"/>
            <p:cNvSpPr/>
            <p:nvPr/>
          </p:nvSpPr>
          <p:spPr>
            <a:xfrm>
              <a:off x="11801872" y="1129145"/>
              <a:ext cx="396000" cy="39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15"/>
            <p:cNvSpPr/>
            <p:nvPr/>
          </p:nvSpPr>
          <p:spPr>
            <a:xfrm>
              <a:off x="11796000" y="207313"/>
              <a:ext cx="396000" cy="396000"/>
            </a:xfrm>
            <a:prstGeom prst="rect">
              <a:avLst/>
            </a:prstGeom>
            <a:solidFill>
              <a:srgbClr val="A8C2E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D2E0F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91" name="Google Shape;91;p15"/>
          <p:cNvCxnSpPr/>
          <p:nvPr/>
        </p:nvCxnSpPr>
        <p:spPr>
          <a:xfrm>
            <a:off x="8388626" y="6539206"/>
            <a:ext cx="3803374" cy="0"/>
          </a:xfrm>
          <a:prstGeom prst="straightConnector1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2" name="Google Shape;92;p15"/>
          <p:cNvSpPr txBox="1">
            <a:spLocks noGrp="1"/>
          </p:cNvSpPr>
          <p:nvPr>
            <p:ph type="body" idx="2"/>
          </p:nvPr>
        </p:nvSpPr>
        <p:spPr>
          <a:xfrm>
            <a:off x="8388626" y="6536996"/>
            <a:ext cx="3782794" cy="321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2E0F2"/>
              </a:buClr>
              <a:buSzPts val="1200"/>
              <a:buNone/>
              <a:defRPr sz="1200" b="0" i="0">
                <a:solidFill>
                  <a:srgbClr val="D2E0F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400"/>
              <a:buChar char="▪"/>
              <a:defRPr b="0" i="0"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000"/>
              <a:buChar char="▪"/>
              <a:defRPr b="0" i="0"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b="0" i="0"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b="0" i="0"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elslide - Hoofdstuk 1">
  <p:cSld name="Subtitelslide - Hoofdstuk 1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6"/>
          <p:cNvSpPr/>
          <p:nvPr/>
        </p:nvSpPr>
        <p:spPr>
          <a:xfrm rot="5400000">
            <a:off x="3121042" y="-1095166"/>
            <a:ext cx="3044919" cy="904833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6"/>
          <p:cNvSpPr txBox="1">
            <a:spLocks noGrp="1"/>
          </p:cNvSpPr>
          <p:nvPr>
            <p:ph type="title"/>
          </p:nvPr>
        </p:nvSpPr>
        <p:spPr>
          <a:xfrm>
            <a:off x="2488468" y="2801708"/>
            <a:ext cx="6127812" cy="1254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  <a:defRPr sz="6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dia">
  <p:cSld name="Titeldia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6"/>
          <p:cNvSpPr txBox="1"/>
          <p:nvPr/>
        </p:nvSpPr>
        <p:spPr>
          <a:xfrm>
            <a:off x="-12063161" y="9349079"/>
            <a:ext cx="1228221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HAN 2020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6"/>
          <p:cNvSpPr/>
          <p:nvPr/>
        </p:nvSpPr>
        <p:spPr>
          <a:xfrm>
            <a:off x="0" y="0"/>
            <a:ext cx="3633442" cy="6858000"/>
          </a:xfrm>
          <a:prstGeom prst="rect">
            <a:avLst/>
          </a:prstGeom>
          <a:solidFill>
            <a:schemeClr val="accent2"/>
          </a:solidFill>
          <a:ln w="127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3" name="Google Shape;23;p6"/>
          <p:cNvGrpSpPr/>
          <p:nvPr/>
        </p:nvGrpSpPr>
        <p:grpSpPr>
          <a:xfrm>
            <a:off x="433009" y="6072176"/>
            <a:ext cx="2152561" cy="558505"/>
            <a:chOff x="855977" y="6129622"/>
            <a:chExt cx="2152561" cy="558505"/>
          </a:xfrm>
        </p:grpSpPr>
        <p:pic>
          <p:nvPicPr>
            <p:cNvPr id="24" name="Google Shape;24;p6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855977" y="6129622"/>
              <a:ext cx="712344" cy="55850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" name="Google Shape;25;p6"/>
            <p:cNvPicPr preferRelativeResize="0"/>
            <p:nvPr/>
          </p:nvPicPr>
          <p:blipFill rotWithShape="1">
            <a:blip r:embed="rId3">
              <a:alphaModFix/>
            </a:blip>
            <a:srcRect l="56175" t="55853" b="16421"/>
            <a:stretch/>
          </p:blipFill>
          <p:spPr>
            <a:xfrm>
              <a:off x="1626533" y="6243087"/>
              <a:ext cx="1382005" cy="4097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015587" y="2297111"/>
            <a:ext cx="6552728" cy="1254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Calibri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body" idx="1"/>
          </p:nvPr>
        </p:nvSpPr>
        <p:spPr>
          <a:xfrm>
            <a:off x="4009603" y="1471595"/>
            <a:ext cx="6552728" cy="678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A8C2E5"/>
              </a:buClr>
              <a:buSzPts val="2400"/>
              <a:buNone/>
              <a:defRPr sz="2400" b="0" i="0">
                <a:solidFill>
                  <a:srgbClr val="A8C2E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400"/>
              <a:buChar char="▪"/>
              <a:defRPr b="0" i="0"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000"/>
              <a:buChar char="▪"/>
              <a:defRPr b="0" i="0"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b="0" i="0"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b="0" i="0"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2"/>
          </p:nvPr>
        </p:nvSpPr>
        <p:spPr>
          <a:xfrm>
            <a:off x="4009603" y="3786645"/>
            <a:ext cx="6586755" cy="500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A8C2E5"/>
              </a:buClr>
              <a:buSzPts val="2000"/>
              <a:buNone/>
              <a:defRPr sz="2000">
                <a:solidFill>
                  <a:srgbClr val="A8C2E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75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sopgaves">
  <p:cSld name="Inhoudsopgave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838200" y="261395"/>
            <a:ext cx="10515600" cy="1254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/>
          <p:nvPr/>
        </p:nvSpPr>
        <p:spPr>
          <a:xfrm>
            <a:off x="1548666" y="3724516"/>
            <a:ext cx="715505" cy="678051"/>
          </a:xfrm>
          <a:prstGeom prst="rect">
            <a:avLst/>
          </a:prstGeom>
          <a:solidFill>
            <a:schemeClr val="accent2"/>
          </a:solidFill>
          <a:ln w="127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7"/>
          <p:cNvSpPr/>
          <p:nvPr/>
        </p:nvSpPr>
        <p:spPr>
          <a:xfrm>
            <a:off x="1548664" y="4767067"/>
            <a:ext cx="715505" cy="678051"/>
          </a:xfrm>
          <a:prstGeom prst="rect">
            <a:avLst/>
          </a:prstGeom>
          <a:solidFill>
            <a:schemeClr val="accent2"/>
          </a:solidFill>
          <a:ln w="127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7"/>
          <p:cNvSpPr/>
          <p:nvPr/>
        </p:nvSpPr>
        <p:spPr>
          <a:xfrm>
            <a:off x="1544202" y="2636913"/>
            <a:ext cx="715505" cy="678051"/>
          </a:xfrm>
          <a:prstGeom prst="rect">
            <a:avLst/>
          </a:prstGeom>
          <a:solidFill>
            <a:schemeClr val="accent2"/>
          </a:solidFill>
          <a:ln w="127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2405484" y="2636912"/>
            <a:ext cx="8942174" cy="678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A3559"/>
              </a:buClr>
              <a:buSzPts val="2800"/>
              <a:buNone/>
              <a:defRPr b="0" i="0"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400"/>
              <a:buChar char="▪"/>
              <a:defRPr b="0" i="0"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000"/>
              <a:buChar char="▪"/>
              <a:defRPr b="0" i="0"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b="0" i="0"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b="0" i="0"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2"/>
          </p:nvPr>
        </p:nvSpPr>
        <p:spPr>
          <a:xfrm>
            <a:off x="2424483" y="3724514"/>
            <a:ext cx="8942174" cy="678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A3559"/>
              </a:buClr>
              <a:buSzPts val="2800"/>
              <a:buNone/>
              <a:defRPr b="0" i="0"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400"/>
              <a:buChar char="▪"/>
              <a:defRPr b="0" i="0"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000"/>
              <a:buChar char="▪"/>
              <a:defRPr b="0" i="0"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b="0" i="0"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b="0" i="0"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3"/>
          </p:nvPr>
        </p:nvSpPr>
        <p:spPr>
          <a:xfrm>
            <a:off x="2435910" y="4767066"/>
            <a:ext cx="8942174" cy="678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A3559"/>
              </a:buClr>
              <a:buSzPts val="2800"/>
              <a:buNone/>
              <a:defRPr b="0" i="0"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400"/>
              <a:buChar char="▪"/>
              <a:defRPr b="0" i="0"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000"/>
              <a:buChar char="▪"/>
              <a:defRPr b="0" i="0"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b="0" i="0"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b="0" i="0"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sisdia">
  <p:cSld name="Basisdia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body" idx="1"/>
          </p:nvPr>
        </p:nvSpPr>
        <p:spPr>
          <a:xfrm>
            <a:off x="838200" y="1851923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A3559"/>
              </a:buClr>
              <a:buSzPts val="28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4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0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838200" y="261395"/>
            <a:ext cx="10515600" cy="1254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sisdia - Bronvermelding">
  <p:cSld name="Basisdia - Bronvermelding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838200" y="1851923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A3559"/>
              </a:buClr>
              <a:buSzPts val="28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4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0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42" name="Google Shape;42;p9"/>
          <p:cNvCxnSpPr/>
          <p:nvPr/>
        </p:nvCxnSpPr>
        <p:spPr>
          <a:xfrm>
            <a:off x="8388626" y="6539206"/>
            <a:ext cx="3803374" cy="0"/>
          </a:xfrm>
          <a:prstGeom prst="straightConnector1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838200" y="261395"/>
            <a:ext cx="10515600" cy="1254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8388626" y="6536996"/>
            <a:ext cx="3782794" cy="321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42F00"/>
              </a:buClr>
              <a:buSzPts val="1200"/>
              <a:buNone/>
              <a:defRPr sz="1200" b="0" i="0">
                <a:solidFill>
                  <a:srgbClr val="542F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400"/>
              <a:buChar char="▪"/>
              <a:defRPr b="0" i="0"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000"/>
              <a:buChar char="▪"/>
              <a:defRPr b="0" i="0"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b="0" i="0"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b="0" i="0"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vigatieslide - Hoofdstuk 1">
  <p:cSld name="Navigatieslide - Hoofdstuk 1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838200" y="261395"/>
            <a:ext cx="10515600" cy="1254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835359" y="1794416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A3559"/>
              </a:buClr>
              <a:buSzPts val="28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4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0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grpSp>
        <p:nvGrpSpPr>
          <p:cNvPr id="48" name="Google Shape;48;p10"/>
          <p:cNvGrpSpPr/>
          <p:nvPr/>
        </p:nvGrpSpPr>
        <p:grpSpPr>
          <a:xfrm>
            <a:off x="11796000" y="282101"/>
            <a:ext cx="401873" cy="1317832"/>
            <a:chOff x="11796000" y="207313"/>
            <a:chExt cx="401873" cy="1317832"/>
          </a:xfrm>
        </p:grpSpPr>
        <p:sp>
          <p:nvSpPr>
            <p:cNvPr id="49" name="Google Shape;49;p10"/>
            <p:cNvSpPr/>
            <p:nvPr/>
          </p:nvSpPr>
          <p:spPr>
            <a:xfrm>
              <a:off x="11801873" y="668229"/>
              <a:ext cx="396000" cy="396000"/>
            </a:xfrm>
            <a:prstGeom prst="rect">
              <a:avLst/>
            </a:prstGeom>
            <a:solidFill>
              <a:srgbClr val="A8C2E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" name="Google Shape;50;p10"/>
            <p:cNvSpPr/>
            <p:nvPr/>
          </p:nvSpPr>
          <p:spPr>
            <a:xfrm>
              <a:off x="11801872" y="1129145"/>
              <a:ext cx="396000" cy="396000"/>
            </a:xfrm>
            <a:prstGeom prst="rect">
              <a:avLst/>
            </a:prstGeom>
            <a:solidFill>
              <a:srgbClr val="A8C2E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" name="Google Shape;51;p10"/>
            <p:cNvSpPr/>
            <p:nvPr/>
          </p:nvSpPr>
          <p:spPr>
            <a:xfrm>
              <a:off x="11796000" y="207313"/>
              <a:ext cx="396000" cy="39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D2E0F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vigatieslide - Hoofdstuk 2">
  <p:cSld name="Navigatieslide - Hoofdstuk 2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>
            <a:spLocks noGrp="1"/>
          </p:cNvSpPr>
          <p:nvPr>
            <p:ph type="body" idx="1"/>
          </p:nvPr>
        </p:nvSpPr>
        <p:spPr>
          <a:xfrm>
            <a:off x="835359" y="1794416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A3559"/>
              </a:buClr>
              <a:buSzPts val="28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4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0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title"/>
          </p:nvPr>
        </p:nvSpPr>
        <p:spPr>
          <a:xfrm>
            <a:off x="838200" y="261395"/>
            <a:ext cx="10515600" cy="1254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55" name="Google Shape;55;p11"/>
          <p:cNvGrpSpPr/>
          <p:nvPr/>
        </p:nvGrpSpPr>
        <p:grpSpPr>
          <a:xfrm>
            <a:off x="11796000" y="282101"/>
            <a:ext cx="401873" cy="1317832"/>
            <a:chOff x="11796000" y="207313"/>
            <a:chExt cx="401873" cy="1317832"/>
          </a:xfrm>
        </p:grpSpPr>
        <p:sp>
          <p:nvSpPr>
            <p:cNvPr id="56" name="Google Shape;56;p11"/>
            <p:cNvSpPr/>
            <p:nvPr/>
          </p:nvSpPr>
          <p:spPr>
            <a:xfrm>
              <a:off x="11801873" y="668229"/>
              <a:ext cx="396000" cy="39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" name="Google Shape;57;p11"/>
            <p:cNvSpPr/>
            <p:nvPr/>
          </p:nvSpPr>
          <p:spPr>
            <a:xfrm>
              <a:off x="11801872" y="1129145"/>
              <a:ext cx="396000" cy="396000"/>
            </a:xfrm>
            <a:prstGeom prst="rect">
              <a:avLst/>
            </a:prstGeom>
            <a:solidFill>
              <a:srgbClr val="A8C2E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" name="Google Shape;58;p11"/>
            <p:cNvSpPr/>
            <p:nvPr/>
          </p:nvSpPr>
          <p:spPr>
            <a:xfrm>
              <a:off x="11796000" y="207313"/>
              <a:ext cx="396000" cy="396000"/>
            </a:xfrm>
            <a:prstGeom prst="rect">
              <a:avLst/>
            </a:prstGeom>
            <a:solidFill>
              <a:srgbClr val="A8C2E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D2E0F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vigatieslide - Hoofdstuk 3">
  <p:cSld name="Navigatieslide - Hoofdstuk 3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835359" y="1794416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A3559"/>
              </a:buClr>
              <a:buSzPts val="28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4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0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title"/>
          </p:nvPr>
        </p:nvSpPr>
        <p:spPr>
          <a:xfrm>
            <a:off x="838200" y="261395"/>
            <a:ext cx="10515600" cy="1254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62" name="Google Shape;62;p12"/>
          <p:cNvGrpSpPr/>
          <p:nvPr/>
        </p:nvGrpSpPr>
        <p:grpSpPr>
          <a:xfrm>
            <a:off x="11796000" y="282101"/>
            <a:ext cx="401873" cy="1317832"/>
            <a:chOff x="11796000" y="207313"/>
            <a:chExt cx="401873" cy="1317832"/>
          </a:xfrm>
        </p:grpSpPr>
        <p:sp>
          <p:nvSpPr>
            <p:cNvPr id="63" name="Google Shape;63;p12"/>
            <p:cNvSpPr/>
            <p:nvPr/>
          </p:nvSpPr>
          <p:spPr>
            <a:xfrm>
              <a:off x="11801873" y="668229"/>
              <a:ext cx="396000" cy="396000"/>
            </a:xfrm>
            <a:prstGeom prst="rect">
              <a:avLst/>
            </a:prstGeom>
            <a:solidFill>
              <a:srgbClr val="A8C2E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12"/>
            <p:cNvSpPr/>
            <p:nvPr/>
          </p:nvSpPr>
          <p:spPr>
            <a:xfrm>
              <a:off x="11801872" y="1129145"/>
              <a:ext cx="396000" cy="39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12"/>
            <p:cNvSpPr/>
            <p:nvPr/>
          </p:nvSpPr>
          <p:spPr>
            <a:xfrm>
              <a:off x="11796000" y="207313"/>
              <a:ext cx="396000" cy="396000"/>
            </a:xfrm>
            <a:prstGeom prst="rect">
              <a:avLst/>
            </a:prstGeom>
            <a:solidFill>
              <a:srgbClr val="A8C2E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D2E0F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vigatieslide - Hoofdstuk 1 - Bronvermelding">
  <p:cSld name="Navigatieslide - Hoofdstuk 1 - Bronvermelding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title"/>
          </p:nvPr>
        </p:nvSpPr>
        <p:spPr>
          <a:xfrm>
            <a:off x="838200" y="261395"/>
            <a:ext cx="10515600" cy="1254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body" idx="1"/>
          </p:nvPr>
        </p:nvSpPr>
        <p:spPr>
          <a:xfrm>
            <a:off x="835359" y="1794416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A3559"/>
              </a:buClr>
              <a:buSzPts val="28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4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0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b="0" i="0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grpSp>
        <p:nvGrpSpPr>
          <p:cNvPr id="69" name="Google Shape;69;p13"/>
          <p:cNvGrpSpPr/>
          <p:nvPr/>
        </p:nvGrpSpPr>
        <p:grpSpPr>
          <a:xfrm>
            <a:off x="11796000" y="282101"/>
            <a:ext cx="401873" cy="1317832"/>
            <a:chOff x="11796000" y="207313"/>
            <a:chExt cx="401873" cy="1317832"/>
          </a:xfrm>
        </p:grpSpPr>
        <p:sp>
          <p:nvSpPr>
            <p:cNvPr id="70" name="Google Shape;70;p13"/>
            <p:cNvSpPr/>
            <p:nvPr/>
          </p:nvSpPr>
          <p:spPr>
            <a:xfrm>
              <a:off x="11801873" y="668229"/>
              <a:ext cx="396000" cy="396000"/>
            </a:xfrm>
            <a:prstGeom prst="rect">
              <a:avLst/>
            </a:prstGeom>
            <a:solidFill>
              <a:srgbClr val="A8C2E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11801872" y="1129145"/>
              <a:ext cx="396000" cy="396000"/>
            </a:xfrm>
            <a:prstGeom prst="rect">
              <a:avLst/>
            </a:prstGeom>
            <a:solidFill>
              <a:srgbClr val="A8C2E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11796000" y="207313"/>
              <a:ext cx="396000" cy="39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D2E0F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73" name="Google Shape;73;p13"/>
          <p:cNvCxnSpPr/>
          <p:nvPr/>
        </p:nvCxnSpPr>
        <p:spPr>
          <a:xfrm>
            <a:off x="8388626" y="6539206"/>
            <a:ext cx="3803374" cy="0"/>
          </a:xfrm>
          <a:prstGeom prst="straightConnector1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4" name="Google Shape;74;p13"/>
          <p:cNvSpPr txBox="1">
            <a:spLocks noGrp="1"/>
          </p:cNvSpPr>
          <p:nvPr>
            <p:ph type="body" idx="2"/>
          </p:nvPr>
        </p:nvSpPr>
        <p:spPr>
          <a:xfrm>
            <a:off x="8388626" y="6536996"/>
            <a:ext cx="3782794" cy="321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2E0F2"/>
              </a:buClr>
              <a:buSzPts val="1200"/>
              <a:buNone/>
              <a:defRPr sz="1200" b="0" i="0">
                <a:solidFill>
                  <a:srgbClr val="D2E0F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400"/>
              <a:buChar char="▪"/>
              <a:defRPr b="0" i="0"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000"/>
              <a:buChar char="▪"/>
              <a:defRPr b="0" i="0"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b="0" i="0"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Char char="▪"/>
              <a:defRPr b="0" i="0"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838200" y="261395"/>
            <a:ext cx="10515600" cy="1254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835359" y="1794416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A3559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A3559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1A355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/>
          <p:nvPr/>
        </p:nvSpPr>
        <p:spPr>
          <a:xfrm>
            <a:off x="0" y="-1"/>
            <a:ext cx="286439" cy="6858001"/>
          </a:xfrm>
          <a:prstGeom prst="rect">
            <a:avLst/>
          </a:prstGeom>
          <a:solidFill>
            <a:schemeClr val="accent2"/>
          </a:solidFill>
          <a:ln w="127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15">
          <p15:clr>
            <a:srgbClr val="F26B43"/>
          </p15:clr>
        </p15:guide>
        <p15:guide id="2" pos="3863">
          <p15:clr>
            <a:srgbClr val="F26B43"/>
          </p15:clr>
        </p15:guide>
        <p15:guide id="3" pos="75">
          <p15:clr>
            <a:srgbClr val="F26B43"/>
          </p15:clr>
        </p15:guide>
        <p15:guide id="4" pos="7605">
          <p15:clr>
            <a:srgbClr val="F26B43"/>
          </p15:clr>
        </p15:guide>
        <p15:guide id="5" orient="horz" pos="164">
          <p15:clr>
            <a:srgbClr val="F26B43"/>
          </p15:clr>
        </p15:guide>
        <p15:guide id="6" orient="horz" pos="4247">
          <p15:clr>
            <a:srgbClr val="F26B43"/>
          </p15:clr>
        </p15:guide>
        <p15:guide id="7" pos="189">
          <p15:clr>
            <a:srgbClr val="F26B43"/>
          </p15:clr>
        </p15:guide>
        <p15:guide id="8" pos="529">
          <p15:clr>
            <a:srgbClr val="F26B43"/>
          </p15:clr>
        </p15:guide>
        <p15:guide id="9" pos="7151">
          <p15:clr>
            <a:srgbClr val="F26B43"/>
          </p15:clr>
        </p15:guide>
        <p15:guide id="10" orient="horz" pos="1117">
          <p15:clr>
            <a:srgbClr val="F26B43"/>
          </p15:clr>
        </p15:guide>
        <p15:guide id="11" orient="horz" pos="958">
          <p15:clr>
            <a:srgbClr val="F26B43"/>
          </p15:clr>
        </p15:guide>
        <p15:guide id="12" pos="1481">
          <p15:clr>
            <a:srgbClr val="F26B43"/>
          </p15:clr>
        </p15:guide>
        <p15:guide id="13" orient="horz" pos="1797">
          <p15:clr>
            <a:srgbClr val="F26B43"/>
          </p15:clr>
        </p15:guide>
        <p15:guide id="14" orient="horz" pos="243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"/>
          <p:cNvSpPr/>
          <p:nvPr/>
        </p:nvSpPr>
        <p:spPr>
          <a:xfrm>
            <a:off x="0" y="4138939"/>
            <a:ext cx="12192000" cy="2098575"/>
          </a:xfrm>
          <a:prstGeom prst="rect">
            <a:avLst/>
          </a:prstGeom>
          <a:solidFill>
            <a:srgbClr val="EFF4F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0" y="0"/>
            <a:ext cx="12192000" cy="2371836"/>
          </a:xfrm>
          <a:prstGeom prst="rect">
            <a:avLst/>
          </a:prstGeom>
          <a:solidFill>
            <a:srgbClr val="EFF4F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5189513" y="263186"/>
            <a:ext cx="2473570" cy="656012"/>
          </a:xfrm>
          <a:prstGeom prst="rect">
            <a:avLst/>
          </a:prstGeom>
          <a:solidFill>
            <a:srgbClr val="274F8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400"/>
              <a:buFont typeface="Calibri"/>
              <a:buNone/>
            </a:pPr>
            <a:r>
              <a:rPr lang="nl-NL" sz="1400" b="0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Standaard IEA-screening bij eerste bloedonderzoek van de  </a:t>
            </a:r>
            <a:r>
              <a:rPr lang="nl-NL" sz="14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zwangerschap (vóór week 13)</a:t>
            </a:r>
            <a:r>
              <a:rPr lang="nl-NL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endParaRPr sz="1400" b="0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3352800" y="1767103"/>
            <a:ext cx="1201616" cy="51581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lang="nl-NL" sz="14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Negatief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7637585" y="1767103"/>
            <a:ext cx="2473570" cy="515815"/>
          </a:xfrm>
          <a:prstGeom prst="rect">
            <a:avLst/>
          </a:prstGeom>
          <a:solidFill>
            <a:srgbClr val="274F8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lang="nl-NL" sz="14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Positief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5321496" y="2665076"/>
            <a:ext cx="2209605" cy="882671"/>
          </a:xfrm>
          <a:prstGeom prst="rect">
            <a:avLst/>
          </a:prstGeom>
          <a:solidFill>
            <a:srgbClr val="274F8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lang="nl-NL" sz="14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Specificiteitsbepaling </a:t>
            </a:r>
            <a:r>
              <a:rPr lang="nl-NL" sz="1400" b="0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Sanquin</a:t>
            </a:r>
            <a:r>
              <a:rPr lang="nl-NL" sz="14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of </a:t>
            </a:r>
            <a:r>
              <a:rPr lang="nl-NL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BIBO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7" name="Google Shape;107;p1"/>
          <p:cNvCxnSpPr>
            <a:stCxn id="103" idx="2"/>
            <a:endCxn id="104" idx="0"/>
          </p:cNvCxnSpPr>
          <p:nvPr/>
        </p:nvCxnSpPr>
        <p:spPr>
          <a:xfrm rot="5400000">
            <a:off x="4766001" y="106805"/>
            <a:ext cx="847905" cy="247269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08" name="Google Shape;108;p1"/>
          <p:cNvCxnSpPr>
            <a:stCxn id="103" idx="2"/>
            <a:endCxn id="105" idx="0"/>
          </p:cNvCxnSpPr>
          <p:nvPr/>
        </p:nvCxnSpPr>
        <p:spPr>
          <a:xfrm rot="-5400000" flipH="1">
            <a:off x="7226398" y="119098"/>
            <a:ext cx="847800" cy="24480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09" name="Google Shape;109;p1"/>
          <p:cNvCxnSpPr>
            <a:stCxn id="105" idx="2"/>
            <a:endCxn id="106" idx="0"/>
          </p:cNvCxnSpPr>
          <p:nvPr/>
        </p:nvCxnSpPr>
        <p:spPr>
          <a:xfrm rot="5400000">
            <a:off x="7459270" y="1250018"/>
            <a:ext cx="382200" cy="24480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10" name="Google Shape;110;p1"/>
          <p:cNvSpPr/>
          <p:nvPr/>
        </p:nvSpPr>
        <p:spPr>
          <a:xfrm>
            <a:off x="1960781" y="4315658"/>
            <a:ext cx="2209605" cy="882671"/>
          </a:xfrm>
          <a:prstGeom prst="rect">
            <a:avLst/>
          </a:prstGeom>
          <a:solidFill>
            <a:srgbClr val="274F8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lang="nl-NL" sz="14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Potentieel klinisch relevante IEA voor foetus of pasgeborene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"/>
          <p:cNvSpPr/>
          <p:nvPr/>
        </p:nvSpPr>
        <p:spPr>
          <a:xfrm>
            <a:off x="9191088" y="4315653"/>
            <a:ext cx="2209605" cy="88267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lang="nl-NL" sz="14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Geen potentieel klinisch relevante IEA voor foetus of pasgeborene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"/>
          <p:cNvSpPr/>
          <p:nvPr/>
        </p:nvSpPr>
        <p:spPr>
          <a:xfrm>
            <a:off x="1444818" y="5507240"/>
            <a:ext cx="1740262" cy="515815"/>
          </a:xfrm>
          <a:prstGeom prst="rect">
            <a:avLst/>
          </a:prstGeom>
          <a:solidFill>
            <a:srgbClr val="274F8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lang="nl-NL" sz="14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Anti-K, -D, -c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"/>
          <p:cNvSpPr/>
          <p:nvPr/>
        </p:nvSpPr>
        <p:spPr>
          <a:xfrm>
            <a:off x="3541248" y="5506432"/>
            <a:ext cx="2284141" cy="515815"/>
          </a:xfrm>
          <a:prstGeom prst="rect">
            <a:avLst/>
          </a:prstGeom>
          <a:solidFill>
            <a:srgbClr val="274F8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lang="nl-NL" sz="14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Anti-E, -C, -e, </a:t>
            </a:r>
            <a:r>
              <a:rPr lang="nl-NL" sz="1400" b="0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nl-NL" sz="1400" b="0" i="0" u="none" strike="noStrike" cap="none" baseline="300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</a:t>
            </a:r>
            <a:r>
              <a:rPr lang="nl-NL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overig Rh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"/>
          <p:cNvSpPr/>
          <p:nvPr/>
        </p:nvSpPr>
        <p:spPr>
          <a:xfrm>
            <a:off x="6008071" y="5506432"/>
            <a:ext cx="2866227" cy="515815"/>
          </a:xfrm>
          <a:prstGeom prst="rect">
            <a:avLst/>
          </a:prstGeom>
          <a:solidFill>
            <a:srgbClr val="274F8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lang="nl-NL" sz="14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Overige relevante IEA waaronder Anti-</a:t>
            </a:r>
            <a:r>
              <a:rPr lang="nl-NL" sz="1400" b="0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Fy</a:t>
            </a:r>
            <a:r>
              <a:rPr lang="nl-NL" sz="14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-</a:t>
            </a:r>
            <a:r>
              <a:rPr lang="nl-NL" sz="1400" b="0" i="0" u="none" strike="noStrike" cap="none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Jk</a:t>
            </a:r>
            <a:r>
              <a:rPr lang="nl-NL" sz="14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-MNS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7" name="Google Shape;117;p1"/>
          <p:cNvCxnSpPr>
            <a:stCxn id="106" idx="2"/>
            <a:endCxn id="110" idx="0"/>
          </p:cNvCxnSpPr>
          <p:nvPr/>
        </p:nvCxnSpPr>
        <p:spPr>
          <a:xfrm rot="5400000">
            <a:off x="4361999" y="2251447"/>
            <a:ext cx="768000" cy="3360600"/>
          </a:xfrm>
          <a:prstGeom prst="bentConnector3">
            <a:avLst>
              <a:gd name="adj1" fmla="val 49994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18" name="Google Shape;118;p1"/>
          <p:cNvCxnSpPr>
            <a:stCxn id="106" idx="2"/>
            <a:endCxn id="111" idx="0"/>
          </p:cNvCxnSpPr>
          <p:nvPr/>
        </p:nvCxnSpPr>
        <p:spPr>
          <a:xfrm rot="-5400000" flipH="1">
            <a:off x="7977149" y="1996897"/>
            <a:ext cx="768000" cy="3869700"/>
          </a:xfrm>
          <a:prstGeom prst="bentConnector3">
            <a:avLst>
              <a:gd name="adj1" fmla="val 49994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19" name="Google Shape;119;p1"/>
          <p:cNvCxnSpPr>
            <a:cxnSpLocks/>
            <a:stCxn id="110" idx="2"/>
            <a:endCxn id="112" idx="0"/>
          </p:cNvCxnSpPr>
          <p:nvPr/>
        </p:nvCxnSpPr>
        <p:spPr>
          <a:xfrm rot="5400000">
            <a:off x="2535812" y="4977467"/>
            <a:ext cx="308911" cy="750635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20" name="Google Shape;120;p1"/>
          <p:cNvCxnSpPr>
            <a:cxnSpLocks/>
            <a:stCxn id="110" idx="2"/>
            <a:endCxn id="113" idx="0"/>
          </p:cNvCxnSpPr>
          <p:nvPr/>
        </p:nvCxnSpPr>
        <p:spPr>
          <a:xfrm rot="16200000" flipH="1">
            <a:off x="3720400" y="4543512"/>
            <a:ext cx="308103" cy="1617735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22" name="Google Shape;122;p1"/>
          <p:cNvCxnSpPr>
            <a:cxnSpLocks/>
            <a:stCxn id="110" idx="2"/>
            <a:endCxn id="115" idx="0"/>
          </p:cNvCxnSpPr>
          <p:nvPr/>
        </p:nvCxnSpPr>
        <p:spPr>
          <a:xfrm rot="16200000" flipH="1">
            <a:off x="5099333" y="3164579"/>
            <a:ext cx="308103" cy="4375601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28" name="Google Shape;128;p1"/>
          <p:cNvSpPr/>
          <p:nvPr/>
        </p:nvSpPr>
        <p:spPr>
          <a:xfrm>
            <a:off x="371332" y="6237514"/>
            <a:ext cx="11273477" cy="19902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endParaRPr lang="nl-NL" sz="1200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nl-NL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IEA, </a:t>
            </a:r>
            <a:r>
              <a:rPr lang="nl-NL" sz="11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irregulaire</a:t>
            </a:r>
            <a:r>
              <a:rPr lang="nl-NL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erytrocytenantistoffen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nl-NL" sz="1100" b="0" i="0" u="none" strike="noStrike" cap="none" baseline="30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r>
              <a:rPr lang="nl-NL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Conform PSIE-programma RIVM 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9" name="Google Shape;129;p1"/>
          <p:cNvCxnSpPr/>
          <p:nvPr/>
        </p:nvCxnSpPr>
        <p:spPr>
          <a:xfrm>
            <a:off x="513501" y="6858000"/>
            <a:ext cx="12192000" cy="0"/>
          </a:xfrm>
          <a:prstGeom prst="straightConnector1">
            <a:avLst/>
          </a:prstGeom>
          <a:noFill/>
          <a:ln w="9525" cap="flat" cmpd="sng">
            <a:solidFill>
              <a:srgbClr val="D5E4F3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"/>
          <p:cNvSpPr txBox="1"/>
          <p:nvPr/>
        </p:nvSpPr>
        <p:spPr>
          <a:xfrm>
            <a:off x="302724" y="6354745"/>
            <a:ext cx="11808859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3838"/>
              </a:buClr>
              <a:buSzPts val="1200"/>
              <a:buFont typeface="Calibri"/>
              <a:buNone/>
            </a:pPr>
            <a:r>
              <a:rPr lang="nl-NL" sz="1000" b="0" i="1" u="none" strike="noStrike" cap="none" dirty="0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WT, wisseltransfusie;</a:t>
            </a:r>
            <a:r>
              <a:rPr lang="nl-NL" sz="1000" i="1" dirty="0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 ADCC, antibody-</a:t>
            </a:r>
            <a:r>
              <a:rPr lang="nl-NL" sz="1000" i="1" dirty="0" err="1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dependent</a:t>
            </a:r>
            <a:r>
              <a:rPr lang="nl-NL" sz="1000" i="1" dirty="0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000" i="1" dirty="0" err="1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cellular</a:t>
            </a:r>
            <a:r>
              <a:rPr lang="nl-NL" sz="1000" i="1" dirty="0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000" i="1" dirty="0" err="1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cytotoxicity</a:t>
            </a:r>
            <a:endParaRPr lang="nl-NL" sz="1000" b="0" i="1" u="none" strike="noStrike" cap="none" dirty="0">
              <a:solidFill>
                <a:srgbClr val="3A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3838"/>
              </a:buClr>
              <a:buSzPts val="1200"/>
              <a:buFont typeface="Calibri"/>
              <a:buNone/>
            </a:pPr>
            <a:r>
              <a:rPr lang="nl-NL" sz="1000" i="1" baseline="30000" dirty="0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**</a:t>
            </a:r>
            <a:r>
              <a:rPr lang="nl-NL" sz="1000" i="1" dirty="0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Gespecialiseerde echoscopische monitoring naar foetale anemie.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9" name="Google Shape;139;p2"/>
          <p:cNvCxnSpPr/>
          <p:nvPr/>
        </p:nvCxnSpPr>
        <p:spPr>
          <a:xfrm>
            <a:off x="-5134" y="6380702"/>
            <a:ext cx="12192000" cy="0"/>
          </a:xfrm>
          <a:prstGeom prst="straightConnector1">
            <a:avLst/>
          </a:prstGeom>
          <a:noFill/>
          <a:ln w="9525" cap="flat" cmpd="sng">
            <a:solidFill>
              <a:srgbClr val="D5E4F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1" name="Google Shape;141;p2"/>
          <p:cNvSpPr/>
          <p:nvPr/>
        </p:nvSpPr>
        <p:spPr>
          <a:xfrm>
            <a:off x="5255600" y="38854"/>
            <a:ext cx="2473570" cy="426604"/>
          </a:xfrm>
          <a:prstGeom prst="rect">
            <a:avLst/>
          </a:prstGeom>
          <a:solidFill>
            <a:srgbClr val="274F8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</a:pPr>
            <a:r>
              <a:rPr lang="nl-NL" sz="16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Anti-K, -D, -c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2"/>
          <p:cNvSpPr/>
          <p:nvPr/>
        </p:nvSpPr>
        <p:spPr>
          <a:xfrm>
            <a:off x="5255600" y="723519"/>
            <a:ext cx="2473570" cy="347655"/>
          </a:xfrm>
          <a:prstGeom prst="rect">
            <a:avLst/>
          </a:prstGeom>
          <a:solidFill>
            <a:srgbClr val="274F8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lang="nl-NL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Foetale typering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2"/>
          <p:cNvSpPr/>
          <p:nvPr/>
        </p:nvSpPr>
        <p:spPr>
          <a:xfrm>
            <a:off x="673606" y="1324424"/>
            <a:ext cx="1588706" cy="32092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Calibri"/>
              <a:buNone/>
            </a:pPr>
            <a:r>
              <a:rPr lang="nl-NL" sz="13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Foetus negatief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"/>
          <p:cNvSpPr/>
          <p:nvPr/>
        </p:nvSpPr>
        <p:spPr>
          <a:xfrm>
            <a:off x="8221047" y="1329235"/>
            <a:ext cx="1675691" cy="320927"/>
          </a:xfrm>
          <a:prstGeom prst="rect">
            <a:avLst/>
          </a:prstGeom>
          <a:solidFill>
            <a:srgbClr val="274F8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Calibri"/>
              <a:buNone/>
            </a:pPr>
            <a:r>
              <a:rPr lang="nl-NL" sz="13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Foetus positief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"/>
          <p:cNvSpPr/>
          <p:nvPr/>
        </p:nvSpPr>
        <p:spPr>
          <a:xfrm>
            <a:off x="5460751" y="2052237"/>
            <a:ext cx="1260231" cy="380792"/>
          </a:xfrm>
          <a:prstGeom prst="rect">
            <a:avLst/>
          </a:prstGeom>
          <a:solidFill>
            <a:srgbClr val="274F8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Calibri"/>
              <a:buNone/>
            </a:pPr>
            <a:r>
              <a:rPr lang="nl-NL" sz="1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Anti-D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"/>
          <p:cNvSpPr/>
          <p:nvPr/>
        </p:nvSpPr>
        <p:spPr>
          <a:xfrm>
            <a:off x="1596515" y="2052236"/>
            <a:ext cx="1260231" cy="374880"/>
          </a:xfrm>
          <a:prstGeom prst="rect">
            <a:avLst/>
          </a:prstGeom>
          <a:solidFill>
            <a:srgbClr val="274F8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Calibri"/>
              <a:buNone/>
            </a:pPr>
            <a:r>
              <a:rPr lang="nl-NL" sz="1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Anti-K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"/>
          <p:cNvSpPr/>
          <p:nvPr/>
        </p:nvSpPr>
        <p:spPr>
          <a:xfrm>
            <a:off x="9954200" y="2052236"/>
            <a:ext cx="1256768" cy="374311"/>
          </a:xfrm>
          <a:prstGeom prst="rect">
            <a:avLst/>
          </a:prstGeom>
          <a:solidFill>
            <a:srgbClr val="274F8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Calibri"/>
              <a:buNone/>
            </a:pPr>
            <a:r>
              <a:rPr lang="nl-NL" sz="1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Anti-c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2"/>
          <p:cNvSpPr/>
          <p:nvPr/>
        </p:nvSpPr>
        <p:spPr>
          <a:xfrm>
            <a:off x="1240188" y="2765659"/>
            <a:ext cx="1981837" cy="5158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Calibri"/>
              <a:buNone/>
            </a:pPr>
            <a:r>
              <a:rPr lang="nl-NL" sz="13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Titer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"/>
          <p:cNvSpPr/>
          <p:nvPr/>
        </p:nvSpPr>
        <p:spPr>
          <a:xfrm>
            <a:off x="4798199" y="2761292"/>
            <a:ext cx="2599131" cy="5158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Calibri"/>
              <a:buNone/>
            </a:pPr>
            <a:r>
              <a:rPr lang="nl-NL" sz="1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Titer en ADCC met herhaaladvies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"/>
          <p:cNvSpPr/>
          <p:nvPr/>
        </p:nvSpPr>
        <p:spPr>
          <a:xfrm>
            <a:off x="8925453" y="2770968"/>
            <a:ext cx="2812871" cy="5158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Calibri"/>
              <a:buNone/>
            </a:pPr>
            <a:r>
              <a:rPr lang="nl-NL" sz="13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Titer en evt. ADCC met herhaaladvies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"/>
          <p:cNvSpPr/>
          <p:nvPr/>
        </p:nvSpPr>
        <p:spPr>
          <a:xfrm>
            <a:off x="631671" y="3855923"/>
            <a:ext cx="1358239" cy="5158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Calibri"/>
              <a:buNone/>
            </a:pPr>
            <a:r>
              <a:rPr lang="nl-NL" sz="13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Titer &lt;1:4 (één keer herhalen)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"/>
          <p:cNvSpPr/>
          <p:nvPr/>
        </p:nvSpPr>
        <p:spPr>
          <a:xfrm>
            <a:off x="2653319" y="3855923"/>
            <a:ext cx="990693" cy="5158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Calibri"/>
              <a:buNone/>
            </a:pPr>
            <a:r>
              <a:rPr lang="nl-NL" sz="13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Titer ≥1:4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"/>
          <p:cNvSpPr/>
          <p:nvPr/>
        </p:nvSpPr>
        <p:spPr>
          <a:xfrm>
            <a:off x="7086602" y="3852985"/>
            <a:ext cx="1171222" cy="5125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Calibri"/>
              <a:buNone/>
            </a:pPr>
            <a:r>
              <a:rPr lang="nl-NL" sz="13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ADCC ≥50%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Calibri"/>
              <a:buNone/>
            </a:pPr>
            <a:r>
              <a:rPr lang="nl-NL" sz="11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(en </a:t>
            </a:r>
            <a:r>
              <a:rPr lang="nl-NL" sz="1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nl-NL" sz="10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iter </a:t>
            </a:r>
            <a:r>
              <a:rPr lang="nl-NL" sz="1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≥</a:t>
            </a:r>
            <a:r>
              <a:rPr lang="nl-NL" sz="10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1:16</a:t>
            </a:r>
            <a:r>
              <a:rPr lang="nl-NL" sz="1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1300" b="0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2"/>
          <p:cNvSpPr/>
          <p:nvPr/>
        </p:nvSpPr>
        <p:spPr>
          <a:xfrm>
            <a:off x="4004477" y="3849697"/>
            <a:ext cx="1157914" cy="5158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Calibri"/>
              <a:buNone/>
            </a:pPr>
            <a:r>
              <a:rPr lang="nl-NL" sz="13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Titer &lt;1:16 en ADCC &lt;10%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"/>
          <p:cNvSpPr/>
          <p:nvPr/>
        </p:nvSpPr>
        <p:spPr>
          <a:xfrm>
            <a:off x="5500694" y="3852985"/>
            <a:ext cx="1218830" cy="51252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Calibri"/>
              <a:buNone/>
            </a:pPr>
            <a:r>
              <a:rPr lang="nl-NL" sz="13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Titer </a:t>
            </a:r>
            <a:r>
              <a:rPr lang="nl-NL" sz="13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≥</a:t>
            </a:r>
            <a:r>
              <a:rPr lang="nl-NL" sz="13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1:16 en ADCC 10-50%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"/>
          <p:cNvSpPr/>
          <p:nvPr/>
        </p:nvSpPr>
        <p:spPr>
          <a:xfrm>
            <a:off x="9777298" y="3852986"/>
            <a:ext cx="1115764" cy="5089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Calibri"/>
              <a:buNone/>
            </a:pPr>
            <a:r>
              <a:rPr lang="nl-NL" sz="13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Titer </a:t>
            </a:r>
            <a:r>
              <a:rPr lang="nl-NL" sz="13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≥</a:t>
            </a:r>
            <a:r>
              <a:rPr lang="nl-NL" sz="13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1:16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Calibri"/>
              <a:buNone/>
            </a:pPr>
            <a:r>
              <a:rPr lang="nl-NL" sz="13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ADCC </a:t>
            </a:r>
            <a:r>
              <a:rPr lang="nl-NL" sz="13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10-30%</a:t>
            </a:r>
            <a:r>
              <a:rPr lang="nl-NL" sz="13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"/>
          <p:cNvSpPr/>
          <p:nvPr/>
        </p:nvSpPr>
        <p:spPr>
          <a:xfrm>
            <a:off x="8620260" y="3849697"/>
            <a:ext cx="987672" cy="5158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Calibri"/>
              <a:buNone/>
            </a:pPr>
            <a:r>
              <a:rPr lang="nl-NL" sz="13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Titer &lt;1:16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"/>
          <p:cNvSpPr/>
          <p:nvPr/>
        </p:nvSpPr>
        <p:spPr>
          <a:xfrm>
            <a:off x="608143" y="5108014"/>
            <a:ext cx="3236973" cy="973261"/>
          </a:xfrm>
          <a:prstGeom prst="rect">
            <a:avLst/>
          </a:prstGeom>
          <a:noFill/>
          <a:ln w="38100">
            <a:solidFill>
              <a:srgbClr val="E9C617"/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</a:pPr>
            <a:r>
              <a:rPr lang="nl-NL" sz="1000" b="1" i="0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LAAG RISICO op ernstige anemie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</a:pPr>
            <a:r>
              <a:rPr lang="nl-NL" sz="1000" b="0" i="0" u="sng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Monitoring:</a:t>
            </a:r>
            <a:r>
              <a:rPr lang="nl-NL" sz="1000" b="0" i="0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nl-NL" sz="1000" b="0" i="0" u="none" strike="noStrike" cap="none" baseline="300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lijn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</a:pPr>
            <a:r>
              <a:rPr lang="nl-NL" sz="1000" b="0" i="0" u="sng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Partuslocatie:</a:t>
            </a:r>
            <a:r>
              <a:rPr lang="nl-NL" sz="1000" b="0" i="0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in elk ziekenhuis mogelijk</a:t>
            </a:r>
            <a:endParaRPr sz="14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</a:pPr>
            <a:r>
              <a:rPr lang="nl-NL" sz="1000" b="0" i="0" u="sng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Timing partus: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AD begin 38 weken</a:t>
            </a:r>
            <a:b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1000" b="0" i="0" u="sng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Direct postnataal:</a:t>
            </a:r>
            <a:r>
              <a:rPr lang="nl-NL" sz="1000" b="0" i="0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consult kinderarts, kans op WT laag </a:t>
            </a:r>
            <a:endParaRPr sz="14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0" name="Google Shape;160;p2"/>
          <p:cNvCxnSpPr>
            <a:cxnSpLocks/>
            <a:stCxn id="141" idx="2"/>
            <a:endCxn id="142" idx="0"/>
          </p:cNvCxnSpPr>
          <p:nvPr/>
        </p:nvCxnSpPr>
        <p:spPr>
          <a:xfrm>
            <a:off x="6492385" y="465458"/>
            <a:ext cx="0" cy="258061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61" name="Google Shape;161;p2"/>
          <p:cNvCxnSpPr>
            <a:cxnSpLocks/>
            <a:stCxn id="142" idx="2"/>
            <a:endCxn id="143" idx="0"/>
          </p:cNvCxnSpPr>
          <p:nvPr/>
        </p:nvCxnSpPr>
        <p:spPr>
          <a:xfrm rot="5400000">
            <a:off x="3853547" y="-1314414"/>
            <a:ext cx="253250" cy="5024426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63" name="Google Shape;163;p2"/>
          <p:cNvCxnSpPr>
            <a:cxnSpLocks/>
          </p:cNvCxnSpPr>
          <p:nvPr/>
        </p:nvCxnSpPr>
        <p:spPr>
          <a:xfrm rot="10800000" flipV="1">
            <a:off x="2262317" y="1798986"/>
            <a:ext cx="6796575" cy="270790"/>
          </a:xfrm>
          <a:prstGeom prst="bentConnector3">
            <a:avLst>
              <a:gd name="adj1" fmla="val 99971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64" name="Google Shape;164;p2"/>
          <p:cNvCxnSpPr>
            <a:cxnSpLocks/>
            <a:endCxn id="145" idx="0"/>
          </p:cNvCxnSpPr>
          <p:nvPr/>
        </p:nvCxnSpPr>
        <p:spPr>
          <a:xfrm rot="10800000" flipV="1">
            <a:off x="6090867" y="1798985"/>
            <a:ext cx="2709926" cy="253252"/>
          </a:xfrm>
          <a:prstGeom prst="bentConnector2">
            <a:avLst/>
          </a:prstGeom>
          <a:noFill/>
          <a:ln w="63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65" name="Google Shape;165;p2"/>
          <p:cNvCxnSpPr>
            <a:cxnSpLocks/>
            <a:endCxn id="147" idx="0"/>
          </p:cNvCxnSpPr>
          <p:nvPr/>
        </p:nvCxnSpPr>
        <p:spPr>
          <a:xfrm>
            <a:off x="9058892" y="1798984"/>
            <a:ext cx="1523692" cy="253252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66" name="Google Shape;166;p2"/>
          <p:cNvCxnSpPr>
            <a:cxnSpLocks/>
            <a:stCxn id="146" idx="2"/>
            <a:endCxn id="148" idx="0"/>
          </p:cNvCxnSpPr>
          <p:nvPr/>
        </p:nvCxnSpPr>
        <p:spPr>
          <a:xfrm>
            <a:off x="2226631" y="2427116"/>
            <a:ext cx="4476" cy="338543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69" name="Google Shape;169;p2"/>
          <p:cNvCxnSpPr>
            <a:cxnSpLocks/>
          </p:cNvCxnSpPr>
          <p:nvPr/>
        </p:nvCxnSpPr>
        <p:spPr>
          <a:xfrm>
            <a:off x="1307756" y="4370656"/>
            <a:ext cx="3034" cy="34836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88" name="Google Shape;188;p2"/>
          <p:cNvCxnSpPr/>
          <p:nvPr/>
        </p:nvCxnSpPr>
        <p:spPr>
          <a:xfrm flipH="1">
            <a:off x="10585703" y="2425413"/>
            <a:ext cx="2" cy="333804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91" name="Google Shape;191;p2"/>
          <p:cNvSpPr/>
          <p:nvPr/>
        </p:nvSpPr>
        <p:spPr>
          <a:xfrm>
            <a:off x="8176165" y="5105723"/>
            <a:ext cx="3710417" cy="99244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</a:pPr>
            <a:r>
              <a:rPr lang="nl-NL" sz="1000" b="1" i="0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HOOG RISICO op ernstige anemie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</a:pPr>
            <a:r>
              <a:rPr lang="nl-NL" sz="1000" b="0" i="0" u="sng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Monitoring: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LUMC</a:t>
            </a:r>
            <a:b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1000" b="0" i="0" u="sng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Partuslocatie:</a:t>
            </a:r>
            <a:r>
              <a:rPr lang="nl-NL" sz="1000" b="0" i="0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3e of 4e lijn met benodigde expertise </a:t>
            </a:r>
            <a:endParaRPr sz="1000" b="0" i="0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nl-NL" sz="1000" b="0" i="0" u="sng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Timing partus: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AD 37-38 weken</a:t>
            </a:r>
            <a:endParaRPr sz="1000" b="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</a:pPr>
            <a:r>
              <a:rPr lang="nl-NL" sz="1000" b="0" i="0" u="sng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Direct postnataal:</a:t>
            </a:r>
            <a:r>
              <a:rPr lang="nl-NL" sz="1000" b="0" i="0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0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pname kinderafdeling of NICU</a:t>
            </a:r>
            <a:r>
              <a:rPr lang="nl-NL" sz="10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, bij a</a:t>
            </a:r>
            <a:r>
              <a:rPr lang="nl-NL" sz="1000" b="0" i="0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nti-D en </a:t>
            </a:r>
            <a:br>
              <a:rPr lang="nl-NL" sz="1000" b="0" i="0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1000" b="0" i="0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anti-c </a:t>
            </a:r>
            <a:r>
              <a:rPr lang="nl-NL" sz="100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kans op WT hoog</a:t>
            </a:r>
            <a:endParaRPr sz="10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2"/>
          <p:cNvSpPr/>
          <p:nvPr/>
        </p:nvSpPr>
        <p:spPr>
          <a:xfrm>
            <a:off x="4280579" y="5108014"/>
            <a:ext cx="3474279" cy="973261"/>
          </a:xfrm>
          <a:prstGeom prst="rect">
            <a:avLst/>
          </a:prstGeom>
          <a:noFill/>
          <a:ln w="38100">
            <a:solidFill>
              <a:srgbClr val="ED8201"/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nl-NL" sz="1000" b="1" i="0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MATIG RISICO op ernstige anemie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nl-NL" sz="1000" b="0" i="0" u="sng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Monitoring: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2</a:t>
            </a:r>
            <a:r>
              <a:rPr lang="nl-NL" sz="1000" b="0" i="0" u="none" strike="noStrike" cap="none" baseline="300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of 3</a:t>
            </a:r>
            <a:r>
              <a:rPr lang="nl-NL" sz="1000" b="0" i="0" u="none" strike="noStrike" cap="none" baseline="300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lijn met </a:t>
            </a:r>
            <a:r>
              <a:rPr lang="nl-NL" sz="10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1"/>
                  </a:ext>
                </a:extLst>
              </a:rPr>
              <a:t>gespecialiseerde monitoring</a:t>
            </a:r>
            <a:r>
              <a:rPr lang="nl-NL" sz="1000" baseline="300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1"/>
                  </a:ext>
                </a:extLst>
              </a:rPr>
              <a:t>**</a:t>
            </a:r>
            <a:b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1000" b="0" i="0" u="sng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Partuslocatie: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ziekenhuis </a:t>
            </a:r>
            <a:r>
              <a:rPr lang="nl-NL" sz="10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waar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WT mogelijk is</a:t>
            </a:r>
            <a:endParaRPr sz="10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nl-NL" sz="1000" b="0" i="0" u="sng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Timing partus: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AD begin 38 weken</a:t>
            </a:r>
            <a:endParaRPr sz="1000" b="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nl-NL" sz="1000" b="0" i="0" u="sng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Direct postnataal: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opname kinderafdeling, kans op WT gemiddeld</a:t>
            </a:r>
            <a:endParaRPr sz="10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5" name="Google Shape;195;p2"/>
          <p:cNvCxnSpPr>
            <a:cxnSpLocks/>
            <a:stCxn id="154" idx="2"/>
          </p:cNvCxnSpPr>
          <p:nvPr/>
        </p:nvCxnSpPr>
        <p:spPr>
          <a:xfrm>
            <a:off x="4583434" y="4365512"/>
            <a:ext cx="0" cy="351004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32E20A1-BCB6-5303-3C7D-BECE43B89016}"/>
              </a:ext>
            </a:extLst>
          </p:cNvPr>
          <p:cNvCxnSpPr>
            <a:cxnSpLocks/>
            <a:stCxn id="157" idx="2"/>
          </p:cNvCxnSpPr>
          <p:nvPr/>
        </p:nvCxnSpPr>
        <p:spPr>
          <a:xfrm>
            <a:off x="9114096" y="4365512"/>
            <a:ext cx="0" cy="3510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0F0F9478-8591-69F4-1951-2BC955DBE2E6}"/>
              </a:ext>
            </a:extLst>
          </p:cNvPr>
          <p:cNvCxnSpPr>
            <a:cxnSpLocks/>
            <a:stCxn id="152" idx="2"/>
          </p:cNvCxnSpPr>
          <p:nvPr/>
        </p:nvCxnSpPr>
        <p:spPr>
          <a:xfrm>
            <a:off x="3148666" y="4371738"/>
            <a:ext cx="0" cy="3447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8" name="Straight Arrow Connector 207">
            <a:extLst>
              <a:ext uri="{FF2B5EF4-FFF2-40B4-BE49-F238E27FC236}">
                <a16:creationId xmlns:a16="http://schemas.microsoft.com/office/drawing/2014/main" id="{E27B7E6A-60B7-6C56-BDC5-1D72B259C817}"/>
              </a:ext>
            </a:extLst>
          </p:cNvPr>
          <p:cNvCxnSpPr>
            <a:cxnSpLocks/>
          </p:cNvCxnSpPr>
          <p:nvPr/>
        </p:nvCxnSpPr>
        <p:spPr>
          <a:xfrm>
            <a:off x="7805240" y="4347062"/>
            <a:ext cx="0" cy="3595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4" name="Connector: Elbow 223">
            <a:extLst>
              <a:ext uri="{FF2B5EF4-FFF2-40B4-BE49-F238E27FC236}">
                <a16:creationId xmlns:a16="http://schemas.microsoft.com/office/drawing/2014/main" id="{D66FEAC7-A2D1-87CF-3FFA-FCBA8469C622}"/>
              </a:ext>
            </a:extLst>
          </p:cNvPr>
          <p:cNvCxnSpPr>
            <a:cxnSpLocks/>
            <a:stCxn id="142" idx="2"/>
            <a:endCxn id="144" idx="0"/>
          </p:cNvCxnSpPr>
          <p:nvPr/>
        </p:nvCxnSpPr>
        <p:spPr>
          <a:xfrm rot="16200000" flipH="1">
            <a:off x="7646609" y="-83050"/>
            <a:ext cx="258061" cy="256650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7" name="Connector: Elbow 236">
            <a:extLst>
              <a:ext uri="{FF2B5EF4-FFF2-40B4-BE49-F238E27FC236}">
                <a16:creationId xmlns:a16="http://schemas.microsoft.com/office/drawing/2014/main" id="{9BFB3EE5-8410-76AF-BDC7-F3292AF7A4C3}"/>
              </a:ext>
            </a:extLst>
          </p:cNvPr>
          <p:cNvCxnSpPr>
            <a:cxnSpLocks/>
            <a:stCxn id="148" idx="2"/>
            <a:endCxn id="152" idx="0"/>
          </p:cNvCxnSpPr>
          <p:nvPr/>
        </p:nvCxnSpPr>
        <p:spPr>
          <a:xfrm rot="16200000" flipH="1">
            <a:off x="2402662" y="3109918"/>
            <a:ext cx="574449" cy="91755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0" name="Connector: Elbow 239">
            <a:extLst>
              <a:ext uri="{FF2B5EF4-FFF2-40B4-BE49-F238E27FC236}">
                <a16:creationId xmlns:a16="http://schemas.microsoft.com/office/drawing/2014/main" id="{8C7133C5-3C78-A8CE-93F7-18CCD3CEAA22}"/>
              </a:ext>
            </a:extLst>
          </p:cNvPr>
          <p:cNvCxnSpPr>
            <a:cxnSpLocks/>
            <a:stCxn id="148" idx="2"/>
            <a:endCxn id="151" idx="0"/>
          </p:cNvCxnSpPr>
          <p:nvPr/>
        </p:nvCxnSpPr>
        <p:spPr>
          <a:xfrm rot="5400000">
            <a:off x="1483725" y="3108540"/>
            <a:ext cx="574449" cy="920316"/>
          </a:xfrm>
          <a:prstGeom prst="bentConnector3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5" name="Straight Arrow Connector 264">
            <a:extLst>
              <a:ext uri="{FF2B5EF4-FFF2-40B4-BE49-F238E27FC236}">
                <a16:creationId xmlns:a16="http://schemas.microsoft.com/office/drawing/2014/main" id="{0E545DD3-52A2-D940-2B64-ED41A48F0AA4}"/>
              </a:ext>
            </a:extLst>
          </p:cNvPr>
          <p:cNvCxnSpPr>
            <a:cxnSpLocks/>
            <a:stCxn id="149" idx="2"/>
          </p:cNvCxnSpPr>
          <p:nvPr/>
        </p:nvCxnSpPr>
        <p:spPr>
          <a:xfrm>
            <a:off x="6097765" y="3277107"/>
            <a:ext cx="2113" cy="569138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9" name="Straight Arrow Connector 288">
            <a:extLst>
              <a:ext uri="{FF2B5EF4-FFF2-40B4-BE49-F238E27FC236}">
                <a16:creationId xmlns:a16="http://schemas.microsoft.com/office/drawing/2014/main" id="{A3193A61-F05B-76AF-C4E2-9D226C764CC2}"/>
              </a:ext>
            </a:extLst>
          </p:cNvPr>
          <p:cNvCxnSpPr>
            <a:cxnSpLocks/>
          </p:cNvCxnSpPr>
          <p:nvPr/>
        </p:nvCxnSpPr>
        <p:spPr>
          <a:xfrm>
            <a:off x="10318750" y="4365977"/>
            <a:ext cx="120" cy="351004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C7DDCC11-05CF-0EC0-EAF4-7C0941B28C6D}"/>
              </a:ext>
            </a:extLst>
          </p:cNvPr>
          <p:cNvCxnSpPr>
            <a:cxnSpLocks/>
          </p:cNvCxnSpPr>
          <p:nvPr/>
        </p:nvCxnSpPr>
        <p:spPr>
          <a:xfrm>
            <a:off x="6110365" y="4370656"/>
            <a:ext cx="0" cy="3595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E8650D73-DC4A-157A-242E-BEB7D72F6211}"/>
              </a:ext>
            </a:extLst>
          </p:cNvPr>
          <p:cNvCxnSpPr>
            <a:stCxn id="145" idx="2"/>
            <a:endCxn id="149" idx="0"/>
          </p:cNvCxnSpPr>
          <p:nvPr/>
        </p:nvCxnSpPr>
        <p:spPr>
          <a:xfrm>
            <a:off x="6090867" y="2433029"/>
            <a:ext cx="6898" cy="328263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1" name="Connector: Elbow 250">
            <a:extLst>
              <a:ext uri="{FF2B5EF4-FFF2-40B4-BE49-F238E27FC236}">
                <a16:creationId xmlns:a16="http://schemas.microsoft.com/office/drawing/2014/main" id="{101DE66B-DC28-5C41-EBDE-12974F3F914C}"/>
              </a:ext>
            </a:extLst>
          </p:cNvPr>
          <p:cNvCxnSpPr>
            <a:cxnSpLocks/>
            <a:stCxn id="149" idx="2"/>
            <a:endCxn id="154" idx="0"/>
          </p:cNvCxnSpPr>
          <p:nvPr/>
        </p:nvCxnSpPr>
        <p:spPr>
          <a:xfrm rot="5400000">
            <a:off x="5054305" y="2806237"/>
            <a:ext cx="572590" cy="151433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4" name="Connector: Elbow 253">
            <a:extLst>
              <a:ext uri="{FF2B5EF4-FFF2-40B4-BE49-F238E27FC236}">
                <a16:creationId xmlns:a16="http://schemas.microsoft.com/office/drawing/2014/main" id="{AB080117-7344-6CA5-7BAA-9F0A9FC07CB1}"/>
              </a:ext>
            </a:extLst>
          </p:cNvPr>
          <p:cNvCxnSpPr>
            <a:cxnSpLocks/>
            <a:stCxn id="149" idx="2"/>
            <a:endCxn id="153" idx="0"/>
          </p:cNvCxnSpPr>
          <p:nvPr/>
        </p:nvCxnSpPr>
        <p:spPr>
          <a:xfrm rot="16200000" flipH="1">
            <a:off x="6597050" y="2777822"/>
            <a:ext cx="575878" cy="157444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7" name="Connector: Elbow 256">
            <a:extLst>
              <a:ext uri="{FF2B5EF4-FFF2-40B4-BE49-F238E27FC236}">
                <a16:creationId xmlns:a16="http://schemas.microsoft.com/office/drawing/2014/main" id="{45C04E95-D8AF-5343-D54C-467482BB84DF}"/>
              </a:ext>
            </a:extLst>
          </p:cNvPr>
          <p:cNvCxnSpPr>
            <a:cxnSpLocks/>
            <a:stCxn id="150" idx="2"/>
            <a:endCxn id="157" idx="0"/>
          </p:cNvCxnSpPr>
          <p:nvPr/>
        </p:nvCxnSpPr>
        <p:spPr>
          <a:xfrm rot="5400000">
            <a:off x="9441536" y="2959344"/>
            <a:ext cx="562914" cy="121779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0" name="Connector: Elbow 259">
            <a:extLst>
              <a:ext uri="{FF2B5EF4-FFF2-40B4-BE49-F238E27FC236}">
                <a16:creationId xmlns:a16="http://schemas.microsoft.com/office/drawing/2014/main" id="{2F9AADCE-5C0D-490E-0574-D112C5C9222D}"/>
              </a:ext>
            </a:extLst>
          </p:cNvPr>
          <p:cNvCxnSpPr>
            <a:cxnSpLocks/>
            <a:stCxn id="150" idx="2"/>
            <a:endCxn id="156" idx="0"/>
          </p:cNvCxnSpPr>
          <p:nvPr/>
        </p:nvCxnSpPr>
        <p:spPr>
          <a:xfrm rot="16200000" flipH="1">
            <a:off x="10050433" y="3568238"/>
            <a:ext cx="566203" cy="329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3" name="Rectangle: Rounded Corners 262">
            <a:extLst>
              <a:ext uri="{FF2B5EF4-FFF2-40B4-BE49-F238E27FC236}">
                <a16:creationId xmlns:a16="http://schemas.microsoft.com/office/drawing/2014/main" id="{9AF302FE-3E51-0922-20FD-0D6C91B10ABF}"/>
              </a:ext>
            </a:extLst>
          </p:cNvPr>
          <p:cNvSpPr/>
          <p:nvPr/>
        </p:nvSpPr>
        <p:spPr>
          <a:xfrm>
            <a:off x="382954" y="6162706"/>
            <a:ext cx="11648401" cy="19203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67C9EA66-DB92-6623-9199-438CBA7C8C85}"/>
              </a:ext>
            </a:extLst>
          </p:cNvPr>
          <p:cNvSpPr txBox="1"/>
          <p:nvPr/>
        </p:nvSpPr>
        <p:spPr>
          <a:xfrm>
            <a:off x="3644012" y="6134481"/>
            <a:ext cx="72748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>
                <a:latin typeface="Calibri" panose="020F0502020204030204" pitchFamily="34" charset="0"/>
                <a:cs typeface="Calibri" panose="020F0502020204030204" pitchFamily="34" charset="0"/>
              </a:rPr>
              <a:t>Voor</a:t>
            </a:r>
            <a:r>
              <a:rPr lang="en-US" sz="1000" b="1" dirty="0">
                <a:latin typeface="Calibri" panose="020F0502020204030204" pitchFamily="34" charset="0"/>
                <a:cs typeface="Calibri" panose="020F0502020204030204" pitchFamily="34" charset="0"/>
              </a:rPr>
              <a:t> alle </a:t>
            </a:r>
            <a:r>
              <a:rPr lang="en-US" sz="1000" b="1" dirty="0" err="1">
                <a:latin typeface="Calibri" panose="020F0502020204030204" pitchFamily="34" charset="0"/>
                <a:cs typeface="Calibri" panose="020F0502020204030204" pitchFamily="34" charset="0"/>
              </a:rPr>
              <a:t>neonaten</a:t>
            </a:r>
            <a:r>
              <a:rPr lang="en-US" sz="1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00" b="1" dirty="0" err="1">
                <a:latin typeface="Calibri" panose="020F0502020204030204" pitchFamily="34" charset="0"/>
                <a:cs typeface="Calibri" panose="020F0502020204030204" pitchFamily="34" charset="0"/>
              </a:rPr>
              <a:t>geldt</a:t>
            </a:r>
            <a:r>
              <a:rPr lang="en-US" sz="1000" b="1" dirty="0">
                <a:latin typeface="Calibri" panose="020F0502020204030204" pitchFamily="34" charset="0"/>
                <a:cs typeface="Calibri" panose="020F0502020204030204" pitchFamily="34" charset="0"/>
              </a:rPr>
              <a:t>: check </a:t>
            </a:r>
            <a:r>
              <a:rPr lang="en-US" sz="1000" b="1" dirty="0" err="1">
                <a:latin typeface="Calibri" panose="020F0502020204030204" pitchFamily="34" charset="0"/>
                <a:cs typeface="Calibri" panose="020F0502020204030204" pitchFamily="34" charset="0"/>
              </a:rPr>
              <a:t>pasgeborene</a:t>
            </a:r>
            <a:r>
              <a:rPr lang="en-US" sz="1000" b="1" dirty="0">
                <a:latin typeface="Calibri" panose="020F0502020204030204" pitchFamily="34" charset="0"/>
                <a:cs typeface="Calibri" panose="020F0502020204030204" pitchFamily="34" charset="0"/>
              </a:rPr>
              <a:t> op </a:t>
            </a:r>
            <a:r>
              <a:rPr lang="en-US" sz="1000" b="1" dirty="0" err="1">
                <a:latin typeface="Calibri" panose="020F0502020204030204" pitchFamily="34" charset="0"/>
                <a:cs typeface="Calibri" panose="020F0502020204030204" pitchFamily="34" charset="0"/>
              </a:rPr>
              <a:t>hemolyse</a:t>
            </a:r>
            <a:r>
              <a:rPr lang="en-US" sz="10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0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inclusief</a:t>
            </a:r>
            <a:r>
              <a:rPr lang="en-US" sz="1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00" b="1" dirty="0" err="1">
                <a:latin typeface="Calibri" panose="020F0502020204030204" pitchFamily="34" charset="0"/>
                <a:cs typeface="Calibri" panose="020F0502020204030204" pitchFamily="34" charset="0"/>
              </a:rPr>
              <a:t>laboratoriumonderzoek</a:t>
            </a:r>
            <a:r>
              <a:rPr lang="nl-NL" sz="1000" b="0" i="1" u="none" strike="noStrike" cap="none" baseline="30000" dirty="0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000" b="1" i="1" baseline="30000" dirty="0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#</a:t>
            </a:r>
            <a:r>
              <a:rPr lang="en-US" sz="1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nl-NL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AABF7DE-02E7-B6C0-3BC0-4C839561A08B}"/>
              </a:ext>
            </a:extLst>
          </p:cNvPr>
          <p:cNvSpPr txBox="1"/>
          <p:nvPr/>
        </p:nvSpPr>
        <p:spPr>
          <a:xfrm>
            <a:off x="908855" y="4733525"/>
            <a:ext cx="7978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ED8201"/>
                </a:solidFill>
              </a:rPr>
              <a:t>MATIG </a:t>
            </a:r>
            <a:endParaRPr lang="nl-NL" b="1" dirty="0">
              <a:solidFill>
                <a:srgbClr val="ED820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9A6BDD-D386-586D-C73D-AC224B12939A}"/>
              </a:ext>
            </a:extLst>
          </p:cNvPr>
          <p:cNvSpPr txBox="1"/>
          <p:nvPr/>
        </p:nvSpPr>
        <p:spPr>
          <a:xfrm>
            <a:off x="4278374" y="4711023"/>
            <a:ext cx="715058" cy="307777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E9C617"/>
                </a:solidFill>
              </a:rPr>
              <a:t>LAAG</a:t>
            </a:r>
            <a:endParaRPr lang="nl-NL" b="1" dirty="0">
              <a:solidFill>
                <a:srgbClr val="E9C617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038E13-0137-6135-C337-6FCFFE40AA9A}"/>
              </a:ext>
            </a:extLst>
          </p:cNvPr>
          <p:cNvSpPr txBox="1"/>
          <p:nvPr/>
        </p:nvSpPr>
        <p:spPr>
          <a:xfrm>
            <a:off x="8778101" y="4733526"/>
            <a:ext cx="7398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E9C617"/>
                </a:solidFill>
              </a:rPr>
              <a:t>LAAG</a:t>
            </a:r>
            <a:endParaRPr lang="nl-NL" b="1" dirty="0">
              <a:solidFill>
                <a:srgbClr val="E9C617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10DD557-9EC8-18F3-8894-F6B114B65EF6}"/>
              </a:ext>
            </a:extLst>
          </p:cNvPr>
          <p:cNvSpPr txBox="1"/>
          <p:nvPr/>
        </p:nvSpPr>
        <p:spPr>
          <a:xfrm>
            <a:off x="5711208" y="4706574"/>
            <a:ext cx="7978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ED8201"/>
                </a:solidFill>
              </a:rPr>
              <a:t>MATIG</a:t>
            </a:r>
            <a:endParaRPr lang="nl-NL" b="1" dirty="0">
              <a:solidFill>
                <a:srgbClr val="ED820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AEBFEC2-2F05-DEB1-7839-FFC9F78EB773}"/>
              </a:ext>
            </a:extLst>
          </p:cNvPr>
          <p:cNvSpPr txBox="1"/>
          <p:nvPr/>
        </p:nvSpPr>
        <p:spPr>
          <a:xfrm>
            <a:off x="9938206" y="4720748"/>
            <a:ext cx="7595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ED8201"/>
                </a:solidFill>
              </a:rPr>
              <a:t>MATIG</a:t>
            </a:r>
            <a:endParaRPr lang="nl-NL" b="1" dirty="0">
              <a:solidFill>
                <a:srgbClr val="ED820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0ED0850-BC82-8628-F612-ED34B0251224}"/>
              </a:ext>
            </a:extLst>
          </p:cNvPr>
          <p:cNvSpPr txBox="1"/>
          <p:nvPr/>
        </p:nvSpPr>
        <p:spPr>
          <a:xfrm>
            <a:off x="2799381" y="4718807"/>
            <a:ext cx="8446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HOOG</a:t>
            </a:r>
            <a:endParaRPr lang="nl-NL" b="1" dirty="0">
              <a:solidFill>
                <a:srgbClr val="C0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CE40CFB-4973-141B-4C1A-760EEE83F82B}"/>
              </a:ext>
            </a:extLst>
          </p:cNvPr>
          <p:cNvSpPr txBox="1"/>
          <p:nvPr/>
        </p:nvSpPr>
        <p:spPr>
          <a:xfrm>
            <a:off x="7436355" y="4716515"/>
            <a:ext cx="7398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HOOG</a:t>
            </a:r>
            <a:endParaRPr lang="nl-NL" b="1" dirty="0">
              <a:solidFill>
                <a:srgbClr val="C00000"/>
              </a:solidFill>
            </a:endParaRPr>
          </a:p>
        </p:txBody>
      </p:sp>
      <p:sp>
        <p:nvSpPr>
          <p:cNvPr id="8" name="Google Shape;157;p2">
            <a:extLst>
              <a:ext uri="{FF2B5EF4-FFF2-40B4-BE49-F238E27FC236}">
                <a16:creationId xmlns:a16="http://schemas.microsoft.com/office/drawing/2014/main" id="{E8D51E36-6CEF-89B7-1B24-97C69892F527}"/>
              </a:ext>
            </a:extLst>
          </p:cNvPr>
          <p:cNvSpPr/>
          <p:nvPr/>
        </p:nvSpPr>
        <p:spPr>
          <a:xfrm>
            <a:off x="11056884" y="3846245"/>
            <a:ext cx="1042333" cy="5158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Calibri"/>
              <a:buNone/>
            </a:pPr>
            <a:r>
              <a:rPr lang="nl-NL" sz="13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Titer </a:t>
            </a:r>
            <a:r>
              <a:rPr lang="nl-NL" sz="13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≥</a:t>
            </a:r>
            <a:r>
              <a:rPr lang="nl-NL" sz="13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1:16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Calibri"/>
              <a:buNone/>
            </a:pPr>
            <a:r>
              <a:rPr lang="nl-NL" sz="1300" dirty="0">
                <a:solidFill>
                  <a:srgbClr val="FFFFFF"/>
                </a:solidFill>
                <a:latin typeface="Calibri"/>
                <a:cs typeface="Calibri"/>
                <a:sym typeface="Calibri"/>
              </a:rPr>
              <a:t>ADCC &gt;30%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B9C25C9-D595-041E-CF31-744531EE9964}"/>
              </a:ext>
            </a:extLst>
          </p:cNvPr>
          <p:cNvCxnSpPr>
            <a:stCxn id="144" idx="2"/>
          </p:cNvCxnSpPr>
          <p:nvPr/>
        </p:nvCxnSpPr>
        <p:spPr>
          <a:xfrm flipH="1">
            <a:off x="9058892" y="1650162"/>
            <a:ext cx="1" cy="148822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BFE2E7D1-7C8F-E5B1-B6EE-050F88CE4F25}"/>
              </a:ext>
            </a:extLst>
          </p:cNvPr>
          <p:cNvCxnSpPr>
            <a:cxnSpLocks/>
            <a:stCxn id="150" idx="2"/>
            <a:endCxn id="8" idx="0"/>
          </p:cNvCxnSpPr>
          <p:nvPr/>
        </p:nvCxnSpPr>
        <p:spPr>
          <a:xfrm rot="16200000" flipH="1">
            <a:off x="10675239" y="2943433"/>
            <a:ext cx="559462" cy="1246162"/>
          </a:xfrm>
          <a:prstGeom prst="bentConnector3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22249D1-8BBE-2A7C-1EB0-049ECC97A566}"/>
              </a:ext>
            </a:extLst>
          </p:cNvPr>
          <p:cNvCxnSpPr>
            <a:cxnSpLocks/>
          </p:cNvCxnSpPr>
          <p:nvPr/>
        </p:nvCxnSpPr>
        <p:spPr>
          <a:xfrm>
            <a:off x="11587231" y="4361970"/>
            <a:ext cx="120" cy="351004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C32CA694-836F-8DB7-B5C9-D444F39823F3}"/>
              </a:ext>
            </a:extLst>
          </p:cNvPr>
          <p:cNvSpPr txBox="1"/>
          <p:nvPr/>
        </p:nvSpPr>
        <p:spPr>
          <a:xfrm>
            <a:off x="11217326" y="4706574"/>
            <a:ext cx="7398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HOOG</a:t>
            </a:r>
            <a:endParaRPr lang="nl-NL" b="1" dirty="0">
              <a:solidFill>
                <a:srgbClr val="C00000"/>
              </a:solidFill>
            </a:endParaRP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277C38E1-8D73-8C23-8B01-9F3DA81CDCE1}"/>
              </a:ext>
            </a:extLst>
          </p:cNvPr>
          <p:cNvCxnSpPr>
            <a:cxnSpLocks/>
          </p:cNvCxnSpPr>
          <p:nvPr/>
        </p:nvCxnSpPr>
        <p:spPr>
          <a:xfrm flipV="1">
            <a:off x="466630" y="5025238"/>
            <a:ext cx="11728629" cy="10189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"/>
          <p:cNvSpPr/>
          <p:nvPr/>
        </p:nvSpPr>
        <p:spPr>
          <a:xfrm>
            <a:off x="531055" y="5380364"/>
            <a:ext cx="3361007" cy="999593"/>
          </a:xfrm>
          <a:prstGeom prst="rect">
            <a:avLst/>
          </a:prstGeom>
          <a:noFill/>
          <a:ln w="381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Clr>
                <a:srgbClr val="FFFFFF"/>
              </a:buClr>
              <a:buSzPts val="1000"/>
            </a:pPr>
            <a:r>
              <a:rPr lang="nl-NL" sz="1000" b="1" i="0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ZEER LAAG RISICO op ernstige anemie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</a:pPr>
            <a:r>
              <a:rPr lang="nl-NL" sz="1000" b="0" i="0" u="sng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Monitoring: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1</a:t>
            </a:r>
            <a:r>
              <a:rPr lang="nl-NL" sz="1000" b="0" i="0" u="none" strike="noStrike" cap="none" baseline="300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endParaRPr lang="nl-NL" sz="1000" baseline="300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</a:pPr>
            <a:r>
              <a:rPr lang="nl-NL" sz="1000" b="0" i="0" u="sng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Partuslocatie: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B/D partus</a:t>
            </a:r>
            <a:endParaRPr sz="14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nl-NL" sz="1000" b="0" i="0" u="sng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Timing partus:</a:t>
            </a:r>
            <a:r>
              <a:rPr lang="nl-NL" sz="1000" b="0" i="0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v</a:t>
            </a:r>
            <a:r>
              <a:rPr lang="nl-NL" sz="10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/a </a:t>
            </a:r>
            <a:r>
              <a:rPr lang="nl-NL" sz="1000" b="0" i="0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40 weken inleiding bespreken</a:t>
            </a:r>
            <a:endParaRPr lang="nl-NL" sz="1000" b="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</a:pPr>
            <a:r>
              <a:rPr lang="nl-NL" sz="1000" b="0" i="0" u="sng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Postnataal: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consult kinderarts, check pasgeborene op hemolyse </a:t>
            </a:r>
            <a:r>
              <a:rPr lang="nl-NL" sz="10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2"/>
                  </a:ext>
                </a:extLst>
              </a:rPr>
              <a:t>i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2"/>
                  </a:ext>
                </a:extLst>
              </a:rPr>
              <a:t>nclusief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laboratoriumonderzoek</a:t>
            </a:r>
            <a:r>
              <a:rPr lang="nl-NL" sz="1000" baseline="300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#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, kans op WT laag</a:t>
            </a:r>
            <a:endParaRPr sz="14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3"/>
          <p:cNvSpPr txBox="1"/>
          <p:nvPr/>
        </p:nvSpPr>
        <p:spPr>
          <a:xfrm>
            <a:off x="296984" y="6457688"/>
            <a:ext cx="11965353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3838"/>
              </a:buClr>
              <a:buSzPts val="1200"/>
              <a:buFont typeface="Calibri"/>
              <a:buNone/>
            </a:pPr>
            <a:r>
              <a:rPr lang="nl-NL" sz="1000" i="1" baseline="30000" dirty="0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$</a:t>
            </a:r>
            <a:r>
              <a:rPr lang="nl-NL" sz="1000" i="1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Directe </a:t>
            </a:r>
            <a:r>
              <a:rPr lang="nl-NL" sz="1000" i="1" dirty="0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foetale typering is mogelijk, maar antigeentypering vader reduceert de kosten. Bij heterozygote vader opvolgen met foetale typering</a:t>
            </a:r>
            <a:r>
              <a:rPr lang="nl-NL" sz="1000" b="0" i="1" u="none" strike="noStrike" cap="none" dirty="0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lang="nl-NL" sz="1000" i="1" baseline="30000" dirty="0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#</a:t>
            </a:r>
            <a:r>
              <a:rPr lang="nl-NL" sz="1000" b="0" i="1" u="none" strike="noStrike" cap="none" dirty="0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Laboratoriumonderzoek uit navelstrengbloed</a:t>
            </a:r>
            <a:r>
              <a:rPr lang="nl-NL" sz="1000" i="1" dirty="0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: antigeentypering, d</a:t>
            </a:r>
            <a:r>
              <a:rPr lang="nl-NL" sz="1000" b="0" i="1" u="none" strike="noStrike" cap="none" dirty="0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irecte </a:t>
            </a:r>
            <a:r>
              <a:rPr lang="nl-NL" sz="1000" i="1" dirty="0" err="1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nl-NL" sz="1000" b="0" i="1" u="none" strike="noStrike" cap="none" dirty="0" err="1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ntiglobuline</a:t>
            </a:r>
            <a:r>
              <a:rPr lang="nl-NL" sz="1000" i="1" dirty="0" err="1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nl-NL" sz="1000" b="0" i="1" u="none" strike="noStrike" cap="none" dirty="0" err="1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est</a:t>
            </a:r>
            <a:r>
              <a:rPr lang="nl-NL" sz="1000" b="0" i="1" u="none" strike="noStrike" cap="none" dirty="0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1000" b="0" i="1" u="none" strike="noStrike" cap="none" dirty="0" err="1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Hb</a:t>
            </a:r>
            <a:r>
              <a:rPr lang="nl-NL" sz="1000" b="0" i="1" u="none" strike="noStrike" cap="none" dirty="0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1000" b="0" i="1" u="none" strike="noStrike" cap="none" dirty="0" err="1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reti</a:t>
            </a:r>
            <a:r>
              <a:rPr lang="nl-NL" sz="1000" i="1" dirty="0" err="1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culocyten</a:t>
            </a:r>
            <a:r>
              <a:rPr lang="nl-NL" sz="1000" b="0" i="1" u="none" strike="noStrike" cap="none" dirty="0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, ABO-en </a:t>
            </a:r>
            <a:r>
              <a:rPr lang="nl-NL" sz="1000" b="0" i="1" u="none" strike="noStrike" cap="none" dirty="0" err="1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RhD</a:t>
            </a:r>
            <a:r>
              <a:rPr lang="nl-NL" sz="1000" b="0" i="1" u="none" strike="noStrike" cap="none" dirty="0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-typering bilirubine. Beleid bij het kind volgens de landelijke richtlijnen Bloedgroepantagonisme bij Neonaten en Hyperbilirubinemie.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4" name="Google Shape;204;p3"/>
          <p:cNvCxnSpPr/>
          <p:nvPr/>
        </p:nvCxnSpPr>
        <p:spPr>
          <a:xfrm>
            <a:off x="0" y="6457688"/>
            <a:ext cx="12192000" cy="0"/>
          </a:xfrm>
          <a:prstGeom prst="straightConnector1">
            <a:avLst/>
          </a:prstGeom>
          <a:noFill/>
          <a:ln w="9525" cap="flat" cmpd="sng">
            <a:solidFill>
              <a:srgbClr val="D5E4F3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205" name="Google Shape;205;p3"/>
          <p:cNvGrpSpPr/>
          <p:nvPr/>
        </p:nvGrpSpPr>
        <p:grpSpPr>
          <a:xfrm>
            <a:off x="687082" y="95473"/>
            <a:ext cx="10541564" cy="5273869"/>
            <a:chOff x="2494988" y="114523"/>
            <a:chExt cx="10541564" cy="5273869"/>
          </a:xfrm>
        </p:grpSpPr>
        <p:sp>
          <p:nvSpPr>
            <p:cNvPr id="207" name="Google Shape;207;p3"/>
            <p:cNvSpPr/>
            <p:nvPr/>
          </p:nvSpPr>
          <p:spPr>
            <a:xfrm>
              <a:off x="4162193" y="114523"/>
              <a:ext cx="4009144" cy="515815"/>
            </a:xfrm>
            <a:prstGeom prst="rect">
              <a:avLst/>
            </a:prstGeom>
            <a:solidFill>
              <a:srgbClr val="274F8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600"/>
                <a:buFont typeface="Calibri"/>
                <a:buNone/>
              </a:pPr>
              <a:r>
                <a:rPr lang="nl-NL" sz="1600" b="0" i="0" u="none" strike="noStrike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Anti-E, </a:t>
              </a:r>
              <a:r>
                <a:rPr lang="nl-NL" sz="1600" b="0" i="0" u="none" strike="sngStrike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-</a:t>
              </a:r>
              <a:r>
                <a:rPr lang="nl-NL" sz="1600" b="0" i="0" u="none" strike="noStrike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C, -e, -</a:t>
              </a:r>
              <a:r>
                <a:rPr lang="nl-NL" sz="1600" b="0" i="0" u="none" strike="noStrike" cap="none" dirty="0" err="1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C</a:t>
              </a:r>
              <a:r>
                <a:rPr lang="nl-NL" sz="1600" b="0" i="0" u="none" strike="noStrike" cap="none" baseline="30000" dirty="0" err="1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w</a:t>
              </a:r>
              <a:r>
                <a:rPr lang="nl-NL" sz="1600" b="0" i="0" u="none" strike="noStrike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, andere Rh-</a:t>
              </a:r>
              <a:r>
                <a:rPr lang="nl-NL" sz="1600" b="0" i="0" u="none" strike="noStrike" cap="none" dirty="0" err="1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specificiteiten</a:t>
              </a:r>
              <a:endParaRPr sz="16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3"/>
            <p:cNvSpPr/>
            <p:nvPr/>
          </p:nvSpPr>
          <p:spPr>
            <a:xfrm>
              <a:off x="2494988" y="2277393"/>
              <a:ext cx="1840495" cy="35769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300"/>
                <a:buFont typeface="Calibri"/>
                <a:buNone/>
              </a:pPr>
              <a:r>
                <a:rPr lang="nl-NL" sz="1300" b="0" i="0" u="none" strike="noStrike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Foetus negatief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3"/>
            <p:cNvSpPr/>
            <p:nvPr/>
          </p:nvSpPr>
          <p:spPr>
            <a:xfrm>
              <a:off x="5869487" y="2292320"/>
              <a:ext cx="3474275" cy="357697"/>
            </a:xfrm>
            <a:prstGeom prst="rect">
              <a:avLst/>
            </a:prstGeom>
            <a:solidFill>
              <a:srgbClr val="274F8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300"/>
                <a:buFont typeface="Calibri"/>
                <a:buNone/>
              </a:pPr>
              <a:r>
                <a:rPr lang="nl-NL" sz="1300" b="0" i="0" u="none" strike="noStrike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Foetus (mogelijk) positief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3"/>
            <p:cNvSpPr/>
            <p:nvPr/>
          </p:nvSpPr>
          <p:spPr>
            <a:xfrm>
              <a:off x="6694148" y="2891229"/>
              <a:ext cx="1824952" cy="3747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300"/>
                <a:buFont typeface="Calibri"/>
                <a:buNone/>
              </a:pPr>
              <a:r>
                <a:rPr lang="nl-NL" sz="1300" b="0" i="0" u="none" strike="noStrike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Titer met herhaaladvies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3"/>
            <p:cNvSpPr/>
            <p:nvPr/>
          </p:nvSpPr>
          <p:spPr>
            <a:xfrm>
              <a:off x="5075573" y="3547606"/>
              <a:ext cx="1119369" cy="32164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300"/>
                <a:buFont typeface="Calibri"/>
                <a:buNone/>
              </a:pPr>
              <a:r>
                <a:rPr lang="nl-NL" sz="1300" b="0" i="0" u="none" strike="noStrike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Titer &lt;1:16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3"/>
            <p:cNvSpPr/>
            <p:nvPr/>
          </p:nvSpPr>
          <p:spPr>
            <a:xfrm>
              <a:off x="6566439" y="4152257"/>
              <a:ext cx="2665913" cy="47499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300"/>
                <a:buFont typeface="Calibri"/>
                <a:buNone/>
              </a:pPr>
              <a:r>
                <a:rPr lang="nl-NL" sz="1300" b="0" i="0" u="none" strike="noStrike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Voeg ADCC toe in follow-up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3"/>
            <p:cNvSpPr/>
            <p:nvPr/>
          </p:nvSpPr>
          <p:spPr>
            <a:xfrm>
              <a:off x="2520633" y="3434011"/>
              <a:ext cx="1513776" cy="51296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300"/>
                <a:buFont typeface="Calibri"/>
                <a:buNone/>
              </a:pPr>
              <a:r>
                <a:rPr lang="nl-NL" sz="1300" b="0" i="0" u="none" strike="noStrike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Eenmalig </a:t>
              </a:r>
              <a:r>
                <a:rPr lang="en-US" sz="1300" b="0" i="0" u="none" strike="noStrike" cap="none" dirty="0" err="1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herhalen</a:t>
              </a:r>
              <a:r>
                <a:rPr lang="en-US" sz="1300" b="0" i="0" u="none" strike="noStrike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 AD 30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Google Shape;219;p3"/>
            <p:cNvSpPr/>
            <p:nvPr/>
          </p:nvSpPr>
          <p:spPr>
            <a:xfrm>
              <a:off x="6841636" y="4841749"/>
              <a:ext cx="2124537" cy="29019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300"/>
                <a:buFont typeface="Calibri"/>
                <a:buNone/>
              </a:pPr>
              <a:r>
                <a:rPr lang="nl-NL" sz="1300" b="0" i="0" u="none" strike="noStrike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Titer ≥1:16 of ADCC &gt;</a:t>
              </a:r>
              <a:r>
                <a:rPr lang="nl-NL" sz="1300" b="0" i="0" u="none" strike="noStrike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  <a:extLst>
                    <a:ext uri="http://customooxmlschemas.google.com/">
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9"/>
                    </a:ext>
                  </a:extLst>
                </a:rPr>
                <a:t>30</a:t>
              </a:r>
              <a:r>
                <a:rPr lang="nl-NL" sz="1300" b="0" i="0" u="none" strike="noStrike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%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3"/>
            <p:cNvSpPr/>
            <p:nvPr/>
          </p:nvSpPr>
          <p:spPr>
            <a:xfrm>
              <a:off x="2717836" y="4841749"/>
              <a:ext cx="1119369" cy="29019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300"/>
                <a:buFont typeface="Calibri"/>
                <a:buNone/>
              </a:pPr>
              <a:r>
                <a:rPr lang="nl-NL" sz="1300" b="0" i="0" u="none" strike="noStrike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Titer &lt;1:</a:t>
              </a:r>
              <a:r>
                <a:rPr lang="nl-NL" sz="1300" b="0" i="0" u="none" strike="noStrike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  <a:extLst>
                    <a:ext uri="http://customooxmlschemas.google.com/">
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0"/>
                    </a:ext>
                  </a:extLst>
                </a:rPr>
                <a:t>16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3"/>
            <p:cNvSpPr/>
            <p:nvPr/>
          </p:nvSpPr>
          <p:spPr>
            <a:xfrm>
              <a:off x="10120282" y="161453"/>
              <a:ext cx="2916270" cy="515815"/>
            </a:xfrm>
            <a:prstGeom prst="rect">
              <a:avLst/>
            </a:prstGeom>
            <a:solidFill>
              <a:srgbClr val="274F8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400"/>
                <a:buFont typeface="Calibri"/>
                <a:buNone/>
              </a:pPr>
              <a:r>
                <a:rPr lang="nl-NL" sz="1600" b="0" i="0" u="none" strike="noStrike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Overige relevante IEA waaronder Anti-</a:t>
              </a:r>
              <a:r>
                <a:rPr lang="nl-NL" sz="1600" b="0" i="0" u="none" strike="noStrike" cap="none" dirty="0" err="1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Fy</a:t>
              </a:r>
              <a:r>
                <a:rPr lang="nl-NL" sz="1600" b="0" i="0" u="none" strike="noStrike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, -</a:t>
              </a:r>
              <a:r>
                <a:rPr lang="nl-NL" sz="1600" b="0" i="0" u="none" strike="noStrike" cap="none" dirty="0" err="1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Jk</a:t>
              </a:r>
              <a:r>
                <a:rPr lang="nl-NL" sz="1600" b="0" i="0" u="none" strike="noStrike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, -MNS</a:t>
              </a:r>
              <a:endParaRPr lang="nl-NL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43" name="Google Shape;243;p3"/>
            <p:cNvCxnSpPr>
              <a:cxnSpLocks/>
              <a:stCxn id="237" idx="2"/>
            </p:cNvCxnSpPr>
            <p:nvPr/>
          </p:nvCxnSpPr>
          <p:spPr>
            <a:xfrm>
              <a:off x="11578417" y="677268"/>
              <a:ext cx="0" cy="4711124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sp>
          <p:nvSpPr>
            <p:cNvPr id="244" name="Google Shape;244;p3"/>
            <p:cNvSpPr/>
            <p:nvPr/>
          </p:nvSpPr>
          <p:spPr>
            <a:xfrm>
              <a:off x="10226358" y="2498786"/>
              <a:ext cx="2704118" cy="1151679"/>
            </a:xfrm>
            <a:prstGeom prst="rect">
              <a:avLst/>
            </a:prstGeom>
            <a:solidFill>
              <a:srgbClr val="7CA3D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300"/>
                <a:buFont typeface="Calibri"/>
                <a:buNone/>
              </a:pPr>
              <a:r>
                <a:rPr lang="nl-NL" sz="1300" b="0" i="0" u="none" strike="noStrike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Vervolg hangt af van antistofspecificiteit en titer: </a:t>
              </a:r>
              <a:r>
                <a:rPr lang="nl-NL" sz="1300" b="0" i="0" u="sng" strike="noStrike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volg advies referentie</a:t>
              </a:r>
              <a:r>
                <a:rPr lang="nl-NL" sz="1300" b="0" i="0" u="sng" strike="noStrike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  <a:extLst>
                    <a:ext uri="http://customooxmlschemas.google.com/">
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1"/>
                    </a:ext>
                  </a:extLst>
                </a:rPr>
                <a:t>laboratorium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300"/>
                <a:buFont typeface="Calibri"/>
                <a:buNone/>
              </a:pPr>
              <a:r>
                <a:rPr lang="nl-NL" sz="1100" i="1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extLst>
                    <a:ext uri="http://customooxmlschemas.google.com/">
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1"/>
                    </a:ext>
                  </a:extLst>
                </a:rPr>
                <a:t>NB: bij uitzondering kunnen deze hoog risico op ernstige anemie geven (bijv. </a:t>
              </a:r>
              <a:r>
                <a:rPr lang="nl-NL" sz="1100" i="1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extLst>
                    <a:ext uri="http://customooxmlschemas.google.com/">
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1"/>
                    </a:ext>
                  </a:extLst>
                </a:rPr>
                <a:t>Fy</a:t>
              </a:r>
              <a:r>
                <a:rPr lang="nl-NL" sz="1100" i="1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extLst>
                    <a:ext uri="http://customooxmlschemas.google.com/">
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1"/>
                    </a:ext>
                  </a:extLst>
                </a:rPr>
                <a:t>)</a:t>
              </a:r>
              <a:endParaRPr sz="1100" b="0" i="1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75" name="Straight Arrow Connector 274">
            <a:extLst>
              <a:ext uri="{FF2B5EF4-FFF2-40B4-BE49-F238E27FC236}">
                <a16:creationId xmlns:a16="http://schemas.microsoft.com/office/drawing/2014/main" id="{F64F88DE-0E4D-D76F-3E78-8A1DA59C22D7}"/>
              </a:ext>
            </a:extLst>
          </p:cNvPr>
          <p:cNvCxnSpPr>
            <a:cxnSpLocks/>
            <a:stCxn id="214" idx="2"/>
            <a:endCxn id="231" idx="0"/>
          </p:cNvCxnSpPr>
          <p:nvPr/>
        </p:nvCxnSpPr>
        <p:spPr>
          <a:xfrm>
            <a:off x="1469615" y="3927930"/>
            <a:ext cx="0" cy="894769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5" name="Straight Arrow Connector 284">
            <a:extLst>
              <a:ext uri="{FF2B5EF4-FFF2-40B4-BE49-F238E27FC236}">
                <a16:creationId xmlns:a16="http://schemas.microsoft.com/office/drawing/2014/main" id="{BB311ED0-2AA7-1B6A-1A66-BF507B3279C7}"/>
              </a:ext>
            </a:extLst>
          </p:cNvPr>
          <p:cNvCxnSpPr>
            <a:cxnSpLocks/>
            <a:stCxn id="212" idx="1"/>
            <a:endCxn id="214" idx="3"/>
          </p:cNvCxnSpPr>
          <p:nvPr/>
        </p:nvCxnSpPr>
        <p:spPr>
          <a:xfrm flipH="1" flipV="1">
            <a:off x="2226503" y="3671446"/>
            <a:ext cx="1041164" cy="17932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1" name="Straight Arrow Connector 300">
            <a:extLst>
              <a:ext uri="{FF2B5EF4-FFF2-40B4-BE49-F238E27FC236}">
                <a16:creationId xmlns:a16="http://schemas.microsoft.com/office/drawing/2014/main" id="{10B50F03-3CFF-D9D0-BDE9-5FA21D472C02}"/>
              </a:ext>
            </a:extLst>
          </p:cNvPr>
          <p:cNvCxnSpPr>
            <a:cxnSpLocks/>
            <a:stCxn id="219" idx="2"/>
          </p:cNvCxnSpPr>
          <p:nvPr/>
        </p:nvCxnSpPr>
        <p:spPr>
          <a:xfrm>
            <a:off x="6095999" y="5112891"/>
            <a:ext cx="0" cy="209521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7" name="Connector: Elbow 306">
            <a:extLst>
              <a:ext uri="{FF2B5EF4-FFF2-40B4-BE49-F238E27FC236}">
                <a16:creationId xmlns:a16="http://schemas.microsoft.com/office/drawing/2014/main" id="{A29A134D-1883-2231-F00A-DBB2C4C7D334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3384358" y="1759707"/>
            <a:ext cx="247772" cy="4077260"/>
          </a:xfrm>
          <a:prstGeom prst="bentConnector4">
            <a:avLst>
              <a:gd name="adj1" fmla="val -66363"/>
              <a:gd name="adj2" fmla="val 76514"/>
            </a:avLst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" name="Straight Arrow Connector 311">
            <a:extLst>
              <a:ext uri="{FF2B5EF4-FFF2-40B4-BE49-F238E27FC236}">
                <a16:creationId xmlns:a16="http://schemas.microsoft.com/office/drawing/2014/main" id="{C3C82F88-E38C-F7C0-0CD2-AEF16A63084C}"/>
              </a:ext>
            </a:extLst>
          </p:cNvPr>
          <p:cNvCxnSpPr>
            <a:cxnSpLocks/>
            <a:stCxn id="231" idx="2"/>
          </p:cNvCxnSpPr>
          <p:nvPr/>
        </p:nvCxnSpPr>
        <p:spPr>
          <a:xfrm>
            <a:off x="1469615" y="5112891"/>
            <a:ext cx="0" cy="209521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Google Shape;212;p3">
            <a:extLst>
              <a:ext uri="{FF2B5EF4-FFF2-40B4-BE49-F238E27FC236}">
                <a16:creationId xmlns:a16="http://schemas.microsoft.com/office/drawing/2014/main" id="{A69102E8-863E-238A-FCA4-52FF48D8AE6E}"/>
              </a:ext>
            </a:extLst>
          </p:cNvPr>
          <p:cNvSpPr/>
          <p:nvPr/>
        </p:nvSpPr>
        <p:spPr>
          <a:xfrm>
            <a:off x="5536314" y="3532305"/>
            <a:ext cx="1119369" cy="3155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Calibri"/>
              <a:buNone/>
            </a:pPr>
            <a:r>
              <a:rPr lang="nl-NL" sz="13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Titer ≥1:16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CA96A14-55CB-FF5A-FEF5-919D1C3C12E6}"/>
              </a:ext>
            </a:extLst>
          </p:cNvPr>
          <p:cNvCxnSpPr>
            <a:cxnSpLocks/>
            <a:stCxn id="7" idx="2"/>
            <a:endCxn id="213" idx="0"/>
          </p:cNvCxnSpPr>
          <p:nvPr/>
        </p:nvCxnSpPr>
        <p:spPr>
          <a:xfrm flipH="1">
            <a:off x="6091490" y="3847879"/>
            <a:ext cx="4509" cy="285328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778BD55-C5C7-1649-6448-704C839DB3C5}"/>
              </a:ext>
            </a:extLst>
          </p:cNvPr>
          <p:cNvCxnSpPr>
            <a:cxnSpLocks/>
            <a:stCxn id="213" idx="2"/>
            <a:endCxn id="219" idx="0"/>
          </p:cNvCxnSpPr>
          <p:nvPr/>
        </p:nvCxnSpPr>
        <p:spPr>
          <a:xfrm>
            <a:off x="6091490" y="4608200"/>
            <a:ext cx="4509" cy="214499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Google Shape;194;p2">
            <a:extLst>
              <a:ext uri="{FF2B5EF4-FFF2-40B4-BE49-F238E27FC236}">
                <a16:creationId xmlns:a16="http://schemas.microsoft.com/office/drawing/2014/main" id="{20AFAAD0-B20B-885F-CEC0-5E373E053B5C}"/>
              </a:ext>
            </a:extLst>
          </p:cNvPr>
          <p:cNvSpPr/>
          <p:nvPr/>
        </p:nvSpPr>
        <p:spPr>
          <a:xfrm>
            <a:off x="4358860" y="5380365"/>
            <a:ext cx="3474279" cy="1002978"/>
          </a:xfrm>
          <a:prstGeom prst="rect">
            <a:avLst/>
          </a:prstGeom>
          <a:noFill/>
          <a:ln w="38100">
            <a:solidFill>
              <a:srgbClr val="ED8201"/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nl-NL" sz="1000" b="1" i="0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MATIG RISICO op ernstige anemie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nl-NL" sz="1000" b="0" i="0" u="sng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Monitoring: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2</a:t>
            </a:r>
            <a:r>
              <a:rPr lang="nl-NL" sz="1000" b="0" i="0" u="none" strike="noStrike" cap="none" baseline="300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of 3</a:t>
            </a:r>
            <a:r>
              <a:rPr lang="nl-NL" sz="1000" b="0" i="0" u="none" strike="noStrike" cap="none" baseline="300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lijn met </a:t>
            </a:r>
            <a:r>
              <a:rPr lang="nl-NL" sz="10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1"/>
                  </a:ext>
                </a:extLst>
              </a:rPr>
              <a:t>gespecialiseerde monitoring</a:t>
            </a:r>
            <a:b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1000" b="0" i="0" u="sng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Partuslocatie: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ziekenhuis </a:t>
            </a:r>
            <a:r>
              <a:rPr lang="nl-NL" sz="10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waar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WT mogelijk is</a:t>
            </a:r>
            <a:endParaRPr sz="10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nl-NL" sz="1000" b="0" i="0" u="sng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Timing partus: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AD begin 38 weken</a:t>
            </a:r>
            <a:endParaRPr sz="1000" b="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nl-NL" sz="1000" b="0" i="0" u="sng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Direct postnataal: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opname kinderafdeling, laboratoriumonderzoek</a:t>
            </a:r>
            <a:r>
              <a:rPr lang="nl-NL" sz="1000" baseline="300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#</a:t>
            </a:r>
            <a:r>
              <a:rPr lang="nl-NL" sz="1000" b="0" i="0" u="none" strike="noStrike" cap="none" baseline="300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, kans op WT gemiddeld</a:t>
            </a:r>
            <a:endParaRPr sz="10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246;p3">
            <a:extLst>
              <a:ext uri="{FF2B5EF4-FFF2-40B4-BE49-F238E27FC236}">
                <a16:creationId xmlns:a16="http://schemas.microsoft.com/office/drawing/2014/main" id="{23AAB4D2-CE43-885B-9679-70BBD78CF56E}"/>
              </a:ext>
            </a:extLst>
          </p:cNvPr>
          <p:cNvSpPr/>
          <p:nvPr/>
        </p:nvSpPr>
        <p:spPr>
          <a:xfrm>
            <a:off x="8022111" y="5380364"/>
            <a:ext cx="3396166" cy="1002978"/>
          </a:xfrm>
          <a:prstGeom prst="rect">
            <a:avLst/>
          </a:prstGeom>
          <a:noFill/>
          <a:ln w="381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Clr>
                <a:srgbClr val="FFFFFF"/>
              </a:buClr>
              <a:buSzPts val="1000"/>
            </a:pPr>
            <a:r>
              <a:rPr lang="nl-NL" sz="1000" b="1" i="0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ZEER LAAG RISICO op ernstige anemie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</a:pPr>
            <a:r>
              <a:rPr lang="nl-NL" sz="1000" b="0" i="0" u="sng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Monitoring: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1</a:t>
            </a:r>
            <a:r>
              <a:rPr lang="nl-NL" sz="1000" b="0" i="0" u="none" strike="noStrike" cap="none" baseline="300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(afhankelijk van </a:t>
            </a:r>
            <a:r>
              <a:rPr lang="nl-NL" sz="1000" b="0" i="0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titers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b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1000" b="0" i="0" u="sng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Partuslocatie: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B/D partus</a:t>
            </a:r>
            <a:endParaRPr sz="14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nl-NL" sz="1000" b="0" i="0" u="sng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Timing partus:</a:t>
            </a:r>
            <a:r>
              <a:rPr lang="nl-NL" sz="1000" b="0" i="0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0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v/a 40 weken inleiding bespreken</a:t>
            </a:r>
            <a:endParaRPr lang="nl-NL" sz="1000" b="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</a:pPr>
            <a:r>
              <a:rPr lang="nl-NL" sz="1000" b="0" i="0" u="sng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Postnataal: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consult kinderarts, check pasgeborene op hemolyse </a:t>
            </a:r>
            <a:r>
              <a:rPr lang="nl-NL" sz="10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2"/>
                  </a:ext>
                </a:extLst>
              </a:rPr>
              <a:t>i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2"/>
                  </a:ext>
                </a:extLst>
              </a:rPr>
              <a:t>nclusief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laboratoriumonderzoek</a:t>
            </a:r>
            <a:r>
              <a:rPr lang="nl-NL" sz="1000" baseline="300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#</a:t>
            </a:r>
            <a:r>
              <a:rPr lang="nl-NL" sz="1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, kans op WT laag</a:t>
            </a:r>
            <a:endParaRPr sz="14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08;p3">
            <a:extLst>
              <a:ext uri="{FF2B5EF4-FFF2-40B4-BE49-F238E27FC236}">
                <a16:creationId xmlns:a16="http://schemas.microsoft.com/office/drawing/2014/main" id="{A1EA5C4A-4DE6-0745-2481-AC9DF091AECE}"/>
              </a:ext>
            </a:extLst>
          </p:cNvPr>
          <p:cNvSpPr/>
          <p:nvPr/>
        </p:nvSpPr>
        <p:spPr>
          <a:xfrm>
            <a:off x="3122075" y="839530"/>
            <a:ext cx="2473570" cy="408166"/>
          </a:xfrm>
          <a:prstGeom prst="rect">
            <a:avLst/>
          </a:prstGeom>
          <a:solidFill>
            <a:srgbClr val="274F8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lang="nl-NL" dirty="0">
                <a:solidFill>
                  <a:srgbClr val="FFFFFF"/>
                </a:solidFill>
                <a:latin typeface="Calibri"/>
                <a:cs typeface="Calibri"/>
                <a:sym typeface="Calibri"/>
              </a:rPr>
              <a:t>Antigeentypering vader</a:t>
            </a:r>
            <a:r>
              <a:rPr lang="nl-NL" baseline="30000" dirty="0">
                <a:solidFill>
                  <a:srgbClr val="FFFFFF"/>
                </a:solidFill>
                <a:latin typeface="Calibri"/>
                <a:cs typeface="Calibri"/>
                <a:sym typeface="Calibri"/>
              </a:rPr>
              <a:t>$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10;p3">
            <a:extLst>
              <a:ext uri="{FF2B5EF4-FFF2-40B4-BE49-F238E27FC236}">
                <a16:creationId xmlns:a16="http://schemas.microsoft.com/office/drawing/2014/main" id="{07D9CF2E-F564-778D-7152-3FB663B5EDC7}"/>
              </a:ext>
            </a:extLst>
          </p:cNvPr>
          <p:cNvSpPr/>
          <p:nvPr/>
        </p:nvSpPr>
        <p:spPr>
          <a:xfrm>
            <a:off x="687082" y="1509653"/>
            <a:ext cx="1824952" cy="447167"/>
          </a:xfrm>
          <a:prstGeom prst="rect">
            <a:avLst/>
          </a:prstGeom>
          <a:solidFill>
            <a:srgbClr val="274F8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Calibri"/>
              <a:buNone/>
            </a:pPr>
            <a:r>
              <a:rPr lang="nl-NL" sz="1300" dirty="0">
                <a:solidFill>
                  <a:srgbClr val="FFFFFF"/>
                </a:solidFill>
                <a:latin typeface="Calibri"/>
                <a:cs typeface="Calibri"/>
                <a:sym typeface="Calibri"/>
              </a:rPr>
              <a:t>Vader homozygoot negatief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10;p3">
            <a:extLst>
              <a:ext uri="{FF2B5EF4-FFF2-40B4-BE49-F238E27FC236}">
                <a16:creationId xmlns:a16="http://schemas.microsoft.com/office/drawing/2014/main" id="{5AC174DB-A290-AAC2-E701-9EF9CC4B67BF}"/>
              </a:ext>
            </a:extLst>
          </p:cNvPr>
          <p:cNvSpPr/>
          <p:nvPr/>
        </p:nvSpPr>
        <p:spPr>
          <a:xfrm>
            <a:off x="3446384" y="1507187"/>
            <a:ext cx="1824952" cy="449634"/>
          </a:xfrm>
          <a:prstGeom prst="rect">
            <a:avLst/>
          </a:prstGeom>
          <a:solidFill>
            <a:srgbClr val="274F8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Calibri"/>
              <a:buNone/>
            </a:pPr>
            <a:r>
              <a:rPr lang="nl-NL" sz="1300" dirty="0">
                <a:solidFill>
                  <a:srgbClr val="FFFFFF"/>
                </a:solidFill>
                <a:latin typeface="Calibri"/>
                <a:cs typeface="Calibri"/>
                <a:sym typeface="Calibri"/>
              </a:rPr>
              <a:t>Vader homozygoot positief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10;p3">
            <a:extLst>
              <a:ext uri="{FF2B5EF4-FFF2-40B4-BE49-F238E27FC236}">
                <a16:creationId xmlns:a16="http://schemas.microsoft.com/office/drawing/2014/main" id="{78D758D6-038F-9FDA-84EC-35535DC063D1}"/>
              </a:ext>
            </a:extLst>
          </p:cNvPr>
          <p:cNvSpPr/>
          <p:nvPr/>
        </p:nvSpPr>
        <p:spPr>
          <a:xfrm>
            <a:off x="6237859" y="1509653"/>
            <a:ext cx="1824952" cy="447167"/>
          </a:xfrm>
          <a:prstGeom prst="rect">
            <a:avLst/>
          </a:prstGeom>
          <a:solidFill>
            <a:srgbClr val="274F8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Calibri"/>
              <a:buNone/>
            </a:pPr>
            <a:r>
              <a:rPr lang="nl-NL" sz="1300" dirty="0">
                <a:solidFill>
                  <a:srgbClr val="FFFFFF"/>
                </a:solidFill>
                <a:latin typeface="Calibri"/>
                <a:cs typeface="Calibri"/>
                <a:sym typeface="Calibri"/>
              </a:rPr>
              <a:t>Vader heterozygoot</a:t>
            </a:r>
            <a:r>
              <a:rPr lang="nl-NL" sz="1300" baseline="30000" dirty="0">
                <a:solidFill>
                  <a:srgbClr val="FFFFFF"/>
                </a:solidFill>
                <a:latin typeface="Calibri"/>
                <a:cs typeface="Calibri"/>
                <a:sym typeface="Calibri"/>
              </a:rPr>
              <a:t>$</a:t>
            </a:r>
            <a:endParaRPr sz="1400" b="0" i="0" u="none" strike="noStrike" cap="none" baseline="30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3" name="Verbindingslijn: gebogen 232">
            <a:extLst>
              <a:ext uri="{FF2B5EF4-FFF2-40B4-BE49-F238E27FC236}">
                <a16:creationId xmlns:a16="http://schemas.microsoft.com/office/drawing/2014/main" id="{BD697102-3F0B-2174-C3DA-728C17FB508D}"/>
              </a:ext>
            </a:extLst>
          </p:cNvPr>
          <p:cNvCxnSpPr>
            <a:cxnSpLocks/>
            <a:stCxn id="226" idx="2"/>
            <a:endCxn id="228" idx="0"/>
          </p:cNvCxnSpPr>
          <p:nvPr/>
        </p:nvCxnSpPr>
        <p:spPr>
          <a:xfrm rot="5400000">
            <a:off x="2848231" y="-977"/>
            <a:ext cx="261957" cy="275930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6" name="Verbindingslijn: gebogen 235">
            <a:extLst>
              <a:ext uri="{FF2B5EF4-FFF2-40B4-BE49-F238E27FC236}">
                <a16:creationId xmlns:a16="http://schemas.microsoft.com/office/drawing/2014/main" id="{F41BDB8C-6517-2994-A3DF-FDA9126035A9}"/>
              </a:ext>
            </a:extLst>
          </p:cNvPr>
          <p:cNvCxnSpPr>
            <a:cxnSpLocks/>
            <a:stCxn id="226" idx="2"/>
            <a:endCxn id="230" idx="0"/>
          </p:cNvCxnSpPr>
          <p:nvPr/>
        </p:nvCxnSpPr>
        <p:spPr>
          <a:xfrm rot="16200000" flipH="1">
            <a:off x="5623619" y="-17064"/>
            <a:ext cx="261957" cy="279147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2" name="Rechte verbindingslijn met pijl 241">
            <a:extLst>
              <a:ext uri="{FF2B5EF4-FFF2-40B4-BE49-F238E27FC236}">
                <a16:creationId xmlns:a16="http://schemas.microsoft.com/office/drawing/2014/main" id="{5C1A7D48-31DA-5FDA-8415-705FDE4961BC}"/>
              </a:ext>
            </a:extLst>
          </p:cNvPr>
          <p:cNvCxnSpPr>
            <a:cxnSpLocks/>
            <a:stCxn id="228" idx="2"/>
            <a:endCxn id="209" idx="0"/>
          </p:cNvCxnSpPr>
          <p:nvPr/>
        </p:nvCxnSpPr>
        <p:spPr>
          <a:xfrm>
            <a:off x="1599558" y="1956820"/>
            <a:ext cx="7772" cy="3015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0" name="Rechte verbindingslijn met pijl 249">
            <a:extLst>
              <a:ext uri="{FF2B5EF4-FFF2-40B4-BE49-F238E27FC236}">
                <a16:creationId xmlns:a16="http://schemas.microsoft.com/office/drawing/2014/main" id="{8A60DA0F-4D1B-5090-765C-BE78A1B65D7C}"/>
              </a:ext>
            </a:extLst>
          </p:cNvPr>
          <p:cNvCxnSpPr>
            <a:cxnSpLocks/>
            <a:stCxn id="226" idx="2"/>
            <a:endCxn id="229" idx="0"/>
          </p:cNvCxnSpPr>
          <p:nvPr/>
        </p:nvCxnSpPr>
        <p:spPr>
          <a:xfrm>
            <a:off x="4358860" y="1247696"/>
            <a:ext cx="0" cy="259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3" name="Rechte verbindingslijn met pijl 252">
            <a:extLst>
              <a:ext uri="{FF2B5EF4-FFF2-40B4-BE49-F238E27FC236}">
                <a16:creationId xmlns:a16="http://schemas.microsoft.com/office/drawing/2014/main" id="{3007670C-5048-A19A-450A-A34F433E1198}"/>
              </a:ext>
            </a:extLst>
          </p:cNvPr>
          <p:cNvCxnSpPr>
            <a:cxnSpLocks/>
            <a:stCxn id="207" idx="2"/>
            <a:endCxn id="226" idx="0"/>
          </p:cNvCxnSpPr>
          <p:nvPr/>
        </p:nvCxnSpPr>
        <p:spPr>
          <a:xfrm>
            <a:off x="4358859" y="611288"/>
            <a:ext cx="1" cy="2282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7" name="Rechte verbindingslijn met pijl 256">
            <a:extLst>
              <a:ext uri="{FF2B5EF4-FFF2-40B4-BE49-F238E27FC236}">
                <a16:creationId xmlns:a16="http://schemas.microsoft.com/office/drawing/2014/main" id="{58053CEE-646B-A1F0-233D-02F6B5B84A27}"/>
              </a:ext>
            </a:extLst>
          </p:cNvPr>
          <p:cNvCxnSpPr>
            <a:cxnSpLocks/>
            <a:stCxn id="229" idx="2"/>
          </p:cNvCxnSpPr>
          <p:nvPr/>
        </p:nvCxnSpPr>
        <p:spPr>
          <a:xfrm flipH="1">
            <a:off x="4358859" y="1956821"/>
            <a:ext cx="1" cy="3015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3" name="Rechte verbindingslijn met pijl 262">
            <a:extLst>
              <a:ext uri="{FF2B5EF4-FFF2-40B4-BE49-F238E27FC236}">
                <a16:creationId xmlns:a16="http://schemas.microsoft.com/office/drawing/2014/main" id="{E1C5C1B7-68BF-2299-2316-69015CC61456}"/>
              </a:ext>
            </a:extLst>
          </p:cNvPr>
          <p:cNvCxnSpPr>
            <a:cxnSpLocks/>
            <a:stCxn id="230" idx="2"/>
          </p:cNvCxnSpPr>
          <p:nvPr/>
        </p:nvCxnSpPr>
        <p:spPr>
          <a:xfrm>
            <a:off x="7150335" y="1956820"/>
            <a:ext cx="7932" cy="3015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6" name="Verbindingslijn: gebogen 265">
            <a:extLst>
              <a:ext uri="{FF2B5EF4-FFF2-40B4-BE49-F238E27FC236}">
                <a16:creationId xmlns:a16="http://schemas.microsoft.com/office/drawing/2014/main" id="{04A9D502-A55A-C105-2CA5-62D19B7C85EB}"/>
              </a:ext>
            </a:extLst>
          </p:cNvPr>
          <p:cNvCxnSpPr>
            <a:cxnSpLocks/>
            <a:stCxn id="211" idx="2"/>
            <a:endCxn id="7" idx="0"/>
          </p:cNvCxnSpPr>
          <p:nvPr/>
        </p:nvCxnSpPr>
        <p:spPr>
          <a:xfrm rot="16200000" flipH="1">
            <a:off x="5804694" y="3241000"/>
            <a:ext cx="285328" cy="29728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9" name="Verbindingslijn: gebogen 268">
            <a:extLst>
              <a:ext uri="{FF2B5EF4-FFF2-40B4-BE49-F238E27FC236}">
                <a16:creationId xmlns:a16="http://schemas.microsoft.com/office/drawing/2014/main" id="{727503A5-E0B2-4CB9-9CED-75F41964E3B0}"/>
              </a:ext>
            </a:extLst>
          </p:cNvPr>
          <p:cNvCxnSpPr>
            <a:cxnSpLocks/>
            <a:stCxn id="211" idx="2"/>
            <a:endCxn id="212" idx="0"/>
          </p:cNvCxnSpPr>
          <p:nvPr/>
        </p:nvCxnSpPr>
        <p:spPr>
          <a:xfrm rot="5400000">
            <a:off x="4672246" y="2402083"/>
            <a:ext cx="281579" cy="197136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8" name="Rechte verbindingslijn met pijl 287">
            <a:extLst>
              <a:ext uri="{FF2B5EF4-FFF2-40B4-BE49-F238E27FC236}">
                <a16:creationId xmlns:a16="http://schemas.microsoft.com/office/drawing/2014/main" id="{3262AA5D-772A-3528-718F-F8339FB41EC1}"/>
              </a:ext>
            </a:extLst>
          </p:cNvPr>
          <p:cNvCxnSpPr>
            <a:cxnSpLocks/>
            <a:stCxn id="210" idx="2"/>
            <a:endCxn id="211" idx="0"/>
          </p:cNvCxnSpPr>
          <p:nvPr/>
        </p:nvCxnSpPr>
        <p:spPr>
          <a:xfrm flipH="1">
            <a:off x="5798718" y="2630967"/>
            <a:ext cx="1" cy="241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utum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B7191A"/>
      </a:accent1>
      <a:accent2>
        <a:srgbClr val="356AB3"/>
      </a:accent2>
      <a:accent3>
        <a:srgbClr val="67823A"/>
      </a:accent3>
      <a:accent4>
        <a:srgbClr val="A58D10"/>
      </a:accent4>
      <a:accent5>
        <a:srgbClr val="A95E00"/>
      </a:accent5>
      <a:accent6>
        <a:srgbClr val="9F2050"/>
      </a:accent6>
      <a:hlink>
        <a:srgbClr val="011892"/>
      </a:hlink>
      <a:folHlink>
        <a:srgbClr val="0053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892</TotalTime>
  <Words>600</Words>
  <Application>Microsoft Office PowerPoint</Application>
  <PresentationFormat>Breedbeeld</PresentationFormat>
  <Paragraphs>91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Noto Sans Symbols</vt:lpstr>
      <vt:lpstr>Kantoorthema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Yolentha</dc:creator>
  <cp:lastModifiedBy>Esther van Wissen</cp:lastModifiedBy>
  <cp:revision>43</cp:revision>
  <dcterms:created xsi:type="dcterms:W3CDTF">2023-02-17T07:42:33Z</dcterms:created>
  <dcterms:modified xsi:type="dcterms:W3CDTF">2025-07-10T14:56:35Z</dcterms:modified>
</cp:coreProperties>
</file>